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notesSlides/notesSlide7.xml" ContentType="application/vnd.openxmlformats-officedocument.presentationml.notesSlide+xml"/>
  <Override PartName="/ppt/tags/tag8.xml" ContentType="application/vnd.openxmlformats-officedocument.presentationml.tags+xml"/>
  <Override PartName="/ppt/notesSlides/notesSlide8.xml" ContentType="application/vnd.openxmlformats-officedocument.presentationml.notesSlide+xml"/>
  <Override PartName="/ppt/tags/tag9.xml" ContentType="application/vnd.openxmlformats-officedocument.presentationml.tags+xml"/>
  <Override PartName="/ppt/notesSlides/notesSlide9.xml" ContentType="application/vnd.openxmlformats-officedocument.presentationml.notesSlide+xml"/>
  <Override PartName="/ppt/tags/tag10.xml" ContentType="application/vnd.openxmlformats-officedocument.presentationml.tags+xml"/>
  <Override PartName="/ppt/notesSlides/notesSlide10.xml" ContentType="application/vnd.openxmlformats-officedocument.presentationml.notesSlide+xml"/>
  <Override PartName="/ppt/tags/tag11.xml" ContentType="application/vnd.openxmlformats-officedocument.presentationml.tags+xml"/>
  <Override PartName="/ppt/notesSlides/notesSlide11.xml" ContentType="application/vnd.openxmlformats-officedocument.presentationml.notesSlide+xml"/>
  <Override PartName="/ppt/tags/tag12.xml" ContentType="application/vnd.openxmlformats-officedocument.presentationml.tags+xml"/>
  <Override PartName="/ppt/notesSlides/notesSlide12.xml" ContentType="application/vnd.openxmlformats-officedocument.presentationml.notesSlide+xml"/>
  <Override PartName="/ppt/tags/tag13.xml" ContentType="application/vnd.openxmlformats-officedocument.presentationml.tags+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15"/>
  </p:notesMasterIdLst>
  <p:handoutMasterIdLst>
    <p:handoutMasterId r:id="rId16"/>
  </p:handoutMasterIdLst>
  <p:sldIdLst>
    <p:sldId id="256" r:id="rId2"/>
    <p:sldId id="258" r:id="rId3"/>
    <p:sldId id="267" r:id="rId4"/>
    <p:sldId id="268" r:id="rId5"/>
    <p:sldId id="262" r:id="rId6"/>
    <p:sldId id="271" r:id="rId7"/>
    <p:sldId id="264" r:id="rId8"/>
    <p:sldId id="269" r:id="rId9"/>
    <p:sldId id="263" r:id="rId10"/>
    <p:sldId id="272" r:id="rId11"/>
    <p:sldId id="273" r:id="rId12"/>
    <p:sldId id="266" r:id="rId13"/>
    <p:sldId id="274"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73" autoAdjust="0"/>
    <p:restoredTop sz="94830" autoAdjust="0"/>
  </p:normalViewPr>
  <p:slideViewPr>
    <p:cSldViewPr snapToGrid="0">
      <p:cViewPr varScale="1">
        <p:scale>
          <a:sx n="108" d="100"/>
          <a:sy n="108" d="100"/>
        </p:scale>
        <p:origin x="294" y="102"/>
      </p:cViewPr>
      <p:guideLst/>
    </p:cSldViewPr>
  </p:slideViewPr>
  <p:notesTextViewPr>
    <p:cViewPr>
      <p:scale>
        <a:sx n="1" d="1"/>
        <a:sy n="1" d="1"/>
      </p:scale>
      <p:origin x="0" y="0"/>
    </p:cViewPr>
  </p:notesTextViewPr>
  <p:notesViewPr>
    <p:cSldViewPr snapToGrid="0">
      <p:cViewPr varScale="1">
        <p:scale>
          <a:sx n="87" d="100"/>
          <a:sy n="87" d="100"/>
        </p:scale>
        <p:origin x="3840"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5345559-AD6F-4AE3-9B78-E4C1B9E1312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AFA9DBE-B0D6-45D4-8AD9-19433557628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2FD624E-A652-4562-9760-7716DEC531EE}" type="datetimeFigureOut">
              <a:rPr lang="en-US" smtClean="0"/>
              <a:t>11/28/2021</a:t>
            </a:fld>
            <a:endParaRPr lang="en-US"/>
          </a:p>
        </p:txBody>
      </p:sp>
      <p:sp>
        <p:nvSpPr>
          <p:cNvPr id="4" name="Footer Placeholder 3">
            <a:extLst>
              <a:ext uri="{FF2B5EF4-FFF2-40B4-BE49-F238E27FC236}">
                <a16:creationId xmlns:a16="http://schemas.microsoft.com/office/drawing/2014/main" id="{3D0444F8-E7A5-411E-94DB-55CF9DC3908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B00A2CE-6ADE-4B81-A842-20F0928679B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75C02F0-3C8B-4F01-830F-A11FB08A23F0}" type="slidenum">
              <a:rPr lang="en-US" smtClean="0"/>
              <a:t>‹#›</a:t>
            </a:fld>
            <a:endParaRPr lang="en-US"/>
          </a:p>
        </p:txBody>
      </p:sp>
    </p:spTree>
    <p:extLst>
      <p:ext uri="{BB962C8B-B14F-4D97-AF65-F5344CB8AC3E}">
        <p14:creationId xmlns:p14="http://schemas.microsoft.com/office/powerpoint/2010/main" val="1974454250"/>
      </p:ext>
    </p:extLst>
  </p:cSld>
  <p:clrMap bg1="lt1" tx1="dk1" bg2="lt2" tx2="dk2" accent1="accent1" accent2="accent2" accent3="accent3" accent4="accent4" accent5="accent5" accent6="accent6" hlink="hlink" folHlink="folHlink"/>
</p:handoutMaster>
</file>

<file path=ppt/media/image1.jpg>
</file>

<file path=ppt/media/image2.jpeg>
</file>

<file path=ppt/media/image3.png>
</file>

<file path=ppt/media/image4.png>
</file>

<file path=ppt/media/image5.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4043F4-4588-4D6F-B31B-A392D9321C19}" type="datetimeFigureOut">
              <a:rPr lang="en-US" smtClean="0"/>
              <a:t>11/28/2021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034DD7-AB89-431F-8B14-562506837B71}" type="slidenum">
              <a:rPr lang="en-US" smtClean="0"/>
              <a:t>‹#›</a:t>
            </a:fld>
            <a:endParaRPr lang="en-US"/>
          </a:p>
        </p:txBody>
      </p:sp>
    </p:spTree>
    <p:extLst>
      <p:ext uri="{BB962C8B-B14F-4D97-AF65-F5344CB8AC3E}">
        <p14:creationId xmlns:p14="http://schemas.microsoft.com/office/powerpoint/2010/main" val="19095721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a:t>
            </a:r>
          </a:p>
          <a:p>
            <a:r>
              <a:rPr lang="en-US" dirty="0"/>
              <a:t>Title</a:t>
            </a:r>
          </a:p>
          <a:p>
            <a:r>
              <a:rPr lang="en-US" dirty="0"/>
              <a:t>Subtitle</a:t>
            </a:r>
          </a:p>
          <a:p>
            <a:r>
              <a:rPr lang="en-US" dirty="0"/>
              <a:t>Based on</a:t>
            </a:r>
          </a:p>
        </p:txBody>
      </p:sp>
      <p:sp>
        <p:nvSpPr>
          <p:cNvPr id="4" name="Slide Number Placeholder 3"/>
          <p:cNvSpPr>
            <a:spLocks noGrp="1"/>
          </p:cNvSpPr>
          <p:nvPr>
            <p:ph type="sldNum" sz="quarter" idx="5"/>
          </p:nvPr>
        </p:nvSpPr>
        <p:spPr/>
        <p:txBody>
          <a:bodyPr/>
          <a:lstStyle/>
          <a:p>
            <a:fld id="{01034DD7-AB89-431F-8B14-562506837B71}" type="slidenum">
              <a:rPr lang="en-US" smtClean="0"/>
              <a:t>1</a:t>
            </a:fld>
            <a:endParaRPr lang="en-US"/>
          </a:p>
        </p:txBody>
      </p:sp>
    </p:spTree>
    <p:extLst>
      <p:ext uri="{BB962C8B-B14F-4D97-AF65-F5344CB8AC3E}">
        <p14:creationId xmlns:p14="http://schemas.microsoft.com/office/powerpoint/2010/main" val="3113589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Active investing is complicated and does not guarantee better results</a:t>
            </a:r>
          </a:p>
          <a:p>
            <a:r>
              <a:rPr lang="en-US" dirty="0"/>
              <a:t>Passive investing is money and time saving</a:t>
            </a:r>
          </a:p>
          <a:p>
            <a:r>
              <a:rPr lang="en-US" dirty="0"/>
              <a:t>It can be much less riskier</a:t>
            </a:r>
          </a:p>
          <a:p>
            <a:r>
              <a:rPr lang="en-US" dirty="0"/>
              <a:t>Risk, Assets, Weights, Rebalancing</a:t>
            </a:r>
          </a:p>
          <a:p>
            <a:r>
              <a:rPr lang="en-US" dirty="0"/>
              <a:t>Most important than your return, is how much you save</a:t>
            </a:r>
          </a:p>
        </p:txBody>
      </p:sp>
      <p:sp>
        <p:nvSpPr>
          <p:cNvPr id="4" name="Slide Number Placeholder 3"/>
          <p:cNvSpPr>
            <a:spLocks noGrp="1"/>
          </p:cNvSpPr>
          <p:nvPr>
            <p:ph type="sldNum" sz="quarter" idx="5"/>
          </p:nvPr>
        </p:nvSpPr>
        <p:spPr/>
        <p:txBody>
          <a:bodyPr/>
          <a:lstStyle/>
          <a:p>
            <a:fld id="{01034DD7-AB89-431F-8B14-562506837B71}" type="slidenum">
              <a:rPr lang="en-US" smtClean="0"/>
              <a:t>10</a:t>
            </a:fld>
            <a:endParaRPr lang="en-US"/>
          </a:p>
        </p:txBody>
      </p:sp>
    </p:spTree>
    <p:extLst>
      <p:ext uri="{BB962C8B-B14F-4D97-AF65-F5344CB8AC3E}">
        <p14:creationId xmlns:p14="http://schemas.microsoft.com/office/powerpoint/2010/main" val="10508395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1034DD7-AB89-431F-8B14-562506837B71}" type="slidenum">
              <a:rPr lang="en-US" smtClean="0"/>
              <a:t>11</a:t>
            </a:fld>
            <a:endParaRPr lang="en-US"/>
          </a:p>
        </p:txBody>
      </p:sp>
    </p:spTree>
    <p:extLst>
      <p:ext uri="{BB962C8B-B14F-4D97-AF65-F5344CB8AC3E}">
        <p14:creationId xmlns:p14="http://schemas.microsoft.com/office/powerpoint/2010/main" val="28753058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1034DD7-AB89-431F-8B14-562506837B71}" type="slidenum">
              <a:rPr lang="en-US" smtClean="0"/>
              <a:t>12</a:t>
            </a:fld>
            <a:endParaRPr lang="en-US"/>
          </a:p>
        </p:txBody>
      </p:sp>
    </p:spTree>
    <p:extLst>
      <p:ext uri="{BB962C8B-B14F-4D97-AF65-F5344CB8AC3E}">
        <p14:creationId xmlns:p14="http://schemas.microsoft.com/office/powerpoint/2010/main" val="5612150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data is compiled in this link</a:t>
            </a:r>
          </a:p>
        </p:txBody>
      </p:sp>
      <p:sp>
        <p:nvSpPr>
          <p:cNvPr id="4" name="Slide Number Placeholder 3"/>
          <p:cNvSpPr>
            <a:spLocks noGrp="1"/>
          </p:cNvSpPr>
          <p:nvPr>
            <p:ph type="sldNum" sz="quarter" idx="5"/>
          </p:nvPr>
        </p:nvSpPr>
        <p:spPr/>
        <p:txBody>
          <a:bodyPr/>
          <a:lstStyle/>
          <a:p>
            <a:fld id="{01034DD7-AB89-431F-8B14-562506837B71}" type="slidenum">
              <a:rPr lang="en-US" smtClean="0"/>
              <a:t>13</a:t>
            </a:fld>
            <a:endParaRPr lang="en-US"/>
          </a:p>
        </p:txBody>
      </p:sp>
    </p:spTree>
    <p:extLst>
      <p:ext uri="{BB962C8B-B14F-4D97-AF65-F5344CB8AC3E}">
        <p14:creationId xmlns:p14="http://schemas.microsoft.com/office/powerpoint/2010/main" val="12404255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Title</a:t>
            </a:r>
          </a:p>
          <a:p>
            <a:r>
              <a:rPr lang="en-US" dirty="0"/>
              <a:t>Saving</a:t>
            </a:r>
          </a:p>
          <a:p>
            <a:r>
              <a:rPr lang="en-US" dirty="0"/>
              <a:t>Information</a:t>
            </a:r>
          </a:p>
          <a:p>
            <a:r>
              <a:rPr lang="en-US" dirty="0"/>
              <a:t>How invest</a:t>
            </a:r>
          </a:p>
          <a:p>
            <a:r>
              <a:rPr lang="en-US" dirty="0"/>
              <a:t>Institutions</a:t>
            </a:r>
          </a:p>
          <a:p>
            <a:r>
              <a:rPr lang="en-US" dirty="0" err="1"/>
              <a:t>AIm</a:t>
            </a:r>
            <a:endParaRPr lang="en-US" dirty="0"/>
          </a:p>
        </p:txBody>
      </p:sp>
      <p:sp>
        <p:nvSpPr>
          <p:cNvPr id="4" name="Slide Number Placeholder 3"/>
          <p:cNvSpPr>
            <a:spLocks noGrp="1"/>
          </p:cNvSpPr>
          <p:nvPr>
            <p:ph type="sldNum" sz="quarter" idx="5"/>
          </p:nvPr>
        </p:nvSpPr>
        <p:spPr/>
        <p:txBody>
          <a:bodyPr/>
          <a:lstStyle/>
          <a:p>
            <a:fld id="{01034DD7-AB89-431F-8B14-562506837B71}" type="slidenum">
              <a:rPr lang="en-US" smtClean="0"/>
              <a:t>2</a:t>
            </a:fld>
            <a:endParaRPr lang="en-US"/>
          </a:p>
        </p:txBody>
      </p:sp>
    </p:spTree>
    <p:extLst>
      <p:ext uri="{BB962C8B-B14F-4D97-AF65-F5344CB8AC3E}">
        <p14:creationId xmlns:p14="http://schemas.microsoft.com/office/powerpoint/2010/main" val="21619044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 </a:t>
            </a:r>
            <a:r>
              <a:rPr lang="en-US" dirty="0" err="1"/>
              <a:t>Swensens</a:t>
            </a:r>
            <a:r>
              <a:rPr lang="en-US" dirty="0"/>
              <a:t> is a important name when talking about investments</a:t>
            </a:r>
          </a:p>
          <a:p>
            <a:r>
              <a:rPr lang="en-US" dirty="0"/>
              <a:t>He was responsible for the yale </a:t>
            </a:r>
            <a:r>
              <a:rPr lang="en-US" dirty="0" err="1"/>
              <a:t>endowsenment</a:t>
            </a:r>
            <a:r>
              <a:rPr lang="en-US" dirty="0"/>
              <a:t> fund</a:t>
            </a:r>
          </a:p>
          <a:p>
            <a:r>
              <a:rPr lang="en-US" dirty="0"/>
              <a:t>Security Selection</a:t>
            </a:r>
          </a:p>
          <a:p>
            <a:r>
              <a:rPr lang="en-US" dirty="0"/>
              <a:t>Market Timing</a:t>
            </a:r>
          </a:p>
          <a:p>
            <a:r>
              <a:rPr lang="en-US" dirty="0"/>
              <a:t>Asset Allocation</a:t>
            </a:r>
          </a:p>
        </p:txBody>
      </p:sp>
      <p:sp>
        <p:nvSpPr>
          <p:cNvPr id="4" name="Slide Number Placeholder 3"/>
          <p:cNvSpPr>
            <a:spLocks noGrp="1"/>
          </p:cNvSpPr>
          <p:nvPr>
            <p:ph type="sldNum" sz="quarter" idx="5"/>
          </p:nvPr>
        </p:nvSpPr>
        <p:spPr/>
        <p:txBody>
          <a:bodyPr/>
          <a:lstStyle/>
          <a:p>
            <a:fld id="{01034DD7-AB89-431F-8B14-562506837B71}" type="slidenum">
              <a:rPr lang="en-US" smtClean="0"/>
              <a:t>3</a:t>
            </a:fld>
            <a:endParaRPr lang="en-US"/>
          </a:p>
        </p:txBody>
      </p:sp>
    </p:spTree>
    <p:extLst>
      <p:ext uri="{BB962C8B-B14F-4D97-AF65-F5344CB8AC3E}">
        <p14:creationId xmlns:p14="http://schemas.microsoft.com/office/powerpoint/2010/main" val="22792693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Goal</a:t>
            </a:r>
          </a:p>
          <a:p>
            <a:r>
              <a:rPr lang="en-US" dirty="0"/>
              <a:t>How it is done</a:t>
            </a:r>
          </a:p>
        </p:txBody>
      </p:sp>
      <p:sp>
        <p:nvSpPr>
          <p:cNvPr id="4" name="Slide Number Placeholder 3"/>
          <p:cNvSpPr>
            <a:spLocks noGrp="1"/>
          </p:cNvSpPr>
          <p:nvPr>
            <p:ph type="sldNum" sz="quarter" idx="5"/>
          </p:nvPr>
        </p:nvSpPr>
        <p:spPr/>
        <p:txBody>
          <a:bodyPr/>
          <a:lstStyle/>
          <a:p>
            <a:fld id="{01034DD7-AB89-431F-8B14-562506837B71}" type="slidenum">
              <a:rPr lang="en-US" smtClean="0"/>
              <a:t>4</a:t>
            </a:fld>
            <a:endParaRPr lang="en-US"/>
          </a:p>
        </p:txBody>
      </p:sp>
    </p:spTree>
    <p:extLst>
      <p:ext uri="{BB962C8B-B14F-4D97-AF65-F5344CB8AC3E}">
        <p14:creationId xmlns:p14="http://schemas.microsoft.com/office/powerpoint/2010/main" val="37173676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Investing actively is not possible for individuals</a:t>
            </a:r>
          </a:p>
          <a:p>
            <a:r>
              <a:rPr lang="en-US" dirty="0"/>
              <a:t>Active funds</a:t>
            </a:r>
          </a:p>
          <a:p>
            <a:r>
              <a:rPr lang="en-US" dirty="0"/>
              <a:t>Main problems (3)</a:t>
            </a:r>
          </a:p>
          <a:p>
            <a:r>
              <a:rPr lang="en-US" dirty="0"/>
              <a:t>Efficient Market Hypothesis</a:t>
            </a:r>
          </a:p>
          <a:p>
            <a:r>
              <a:rPr lang="en-US" dirty="0"/>
              <a:t>Holding the market as a solution</a:t>
            </a:r>
          </a:p>
        </p:txBody>
      </p:sp>
      <p:sp>
        <p:nvSpPr>
          <p:cNvPr id="4" name="Slide Number Placeholder 3"/>
          <p:cNvSpPr>
            <a:spLocks noGrp="1"/>
          </p:cNvSpPr>
          <p:nvPr>
            <p:ph type="sldNum" sz="quarter" idx="5"/>
          </p:nvPr>
        </p:nvSpPr>
        <p:spPr/>
        <p:txBody>
          <a:bodyPr/>
          <a:lstStyle/>
          <a:p>
            <a:fld id="{01034DD7-AB89-431F-8B14-562506837B71}" type="slidenum">
              <a:rPr lang="en-US" smtClean="0"/>
              <a:t>5</a:t>
            </a:fld>
            <a:endParaRPr lang="en-US"/>
          </a:p>
        </p:txBody>
      </p:sp>
    </p:spTree>
    <p:extLst>
      <p:ext uri="{BB962C8B-B14F-4D97-AF65-F5344CB8AC3E}">
        <p14:creationId xmlns:p14="http://schemas.microsoft.com/office/powerpoint/2010/main" val="32864638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Passive investing is increasing market share</a:t>
            </a:r>
          </a:p>
        </p:txBody>
      </p:sp>
      <p:sp>
        <p:nvSpPr>
          <p:cNvPr id="4" name="Slide Number Placeholder 3"/>
          <p:cNvSpPr>
            <a:spLocks noGrp="1"/>
          </p:cNvSpPr>
          <p:nvPr>
            <p:ph type="sldNum" sz="quarter" idx="5"/>
          </p:nvPr>
        </p:nvSpPr>
        <p:spPr/>
        <p:txBody>
          <a:bodyPr/>
          <a:lstStyle/>
          <a:p>
            <a:fld id="{01034DD7-AB89-431F-8B14-562506837B71}" type="slidenum">
              <a:rPr lang="en-US" smtClean="0"/>
              <a:t>6</a:t>
            </a:fld>
            <a:endParaRPr lang="en-US"/>
          </a:p>
        </p:txBody>
      </p:sp>
    </p:spTree>
    <p:extLst>
      <p:ext uri="{BB962C8B-B14F-4D97-AF65-F5344CB8AC3E}">
        <p14:creationId xmlns:p14="http://schemas.microsoft.com/office/powerpoint/2010/main" val="12740987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Risk</a:t>
            </a:r>
          </a:p>
          <a:p>
            <a:r>
              <a:rPr lang="en-US" dirty="0"/>
              <a:t>Assets</a:t>
            </a:r>
          </a:p>
          <a:p>
            <a:r>
              <a:rPr lang="en-US" dirty="0"/>
              <a:t>Weight</a:t>
            </a:r>
          </a:p>
          <a:p>
            <a:r>
              <a:rPr lang="en-US" dirty="0"/>
              <a:t>Rebalancing</a:t>
            </a:r>
          </a:p>
          <a:p>
            <a:endParaRPr lang="en-US" dirty="0"/>
          </a:p>
        </p:txBody>
      </p:sp>
      <p:sp>
        <p:nvSpPr>
          <p:cNvPr id="4" name="Slide Number Placeholder 3"/>
          <p:cNvSpPr>
            <a:spLocks noGrp="1"/>
          </p:cNvSpPr>
          <p:nvPr>
            <p:ph type="sldNum" sz="quarter" idx="5"/>
          </p:nvPr>
        </p:nvSpPr>
        <p:spPr/>
        <p:txBody>
          <a:bodyPr/>
          <a:lstStyle/>
          <a:p>
            <a:fld id="{01034DD7-AB89-431F-8B14-562506837B71}" type="slidenum">
              <a:rPr lang="en-US" smtClean="0"/>
              <a:t>7</a:t>
            </a:fld>
            <a:endParaRPr lang="en-US"/>
          </a:p>
        </p:txBody>
      </p:sp>
    </p:spTree>
    <p:extLst>
      <p:ext uri="{BB962C8B-B14F-4D97-AF65-F5344CB8AC3E}">
        <p14:creationId xmlns:p14="http://schemas.microsoft.com/office/powerpoint/2010/main" val="41251594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ETFs</a:t>
            </a:r>
          </a:p>
        </p:txBody>
      </p:sp>
      <p:sp>
        <p:nvSpPr>
          <p:cNvPr id="4" name="Slide Number Placeholder 3"/>
          <p:cNvSpPr>
            <a:spLocks noGrp="1"/>
          </p:cNvSpPr>
          <p:nvPr>
            <p:ph type="sldNum" sz="quarter" idx="5"/>
          </p:nvPr>
        </p:nvSpPr>
        <p:spPr/>
        <p:txBody>
          <a:bodyPr/>
          <a:lstStyle/>
          <a:p>
            <a:fld id="{01034DD7-AB89-431F-8B14-562506837B71}" type="slidenum">
              <a:rPr lang="en-US" smtClean="0"/>
              <a:t>8</a:t>
            </a:fld>
            <a:endParaRPr lang="en-US"/>
          </a:p>
        </p:txBody>
      </p:sp>
    </p:spTree>
    <p:extLst>
      <p:ext uri="{BB962C8B-B14F-4D97-AF65-F5344CB8AC3E}">
        <p14:creationId xmlns:p14="http://schemas.microsoft.com/office/powerpoint/2010/main" val="30769254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portfolio</a:t>
            </a:r>
          </a:p>
          <a:p>
            <a:r>
              <a:rPr lang="en-US" dirty="0"/>
              <a:t>Explain how was made</a:t>
            </a:r>
          </a:p>
        </p:txBody>
      </p:sp>
      <p:sp>
        <p:nvSpPr>
          <p:cNvPr id="4" name="Slide Number Placeholder 3"/>
          <p:cNvSpPr>
            <a:spLocks noGrp="1"/>
          </p:cNvSpPr>
          <p:nvPr>
            <p:ph type="sldNum" sz="quarter" idx="5"/>
          </p:nvPr>
        </p:nvSpPr>
        <p:spPr/>
        <p:txBody>
          <a:bodyPr/>
          <a:lstStyle/>
          <a:p>
            <a:fld id="{01034DD7-AB89-431F-8B14-562506837B71}" type="slidenum">
              <a:rPr lang="en-US" smtClean="0"/>
              <a:t>9</a:t>
            </a:fld>
            <a:endParaRPr lang="en-US"/>
          </a:p>
        </p:txBody>
      </p:sp>
    </p:spTree>
    <p:extLst>
      <p:ext uri="{BB962C8B-B14F-4D97-AF65-F5344CB8AC3E}">
        <p14:creationId xmlns:p14="http://schemas.microsoft.com/office/powerpoint/2010/main" val="42221981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Date Placeholder 9">
            <a:extLst>
              <a:ext uri="{FF2B5EF4-FFF2-40B4-BE49-F238E27FC236}">
                <a16:creationId xmlns:a16="http://schemas.microsoft.com/office/drawing/2014/main" id="{AE6D2F74-B1B6-4EC9-A260-97CB176B7812}"/>
              </a:ext>
            </a:extLst>
          </p:cNvPr>
          <p:cNvSpPr>
            <a:spLocks noGrp="1"/>
          </p:cNvSpPr>
          <p:nvPr>
            <p:ph type="dt" sz="half" idx="10"/>
          </p:nvPr>
        </p:nvSpPr>
        <p:spPr/>
        <p:txBody>
          <a:bodyPr/>
          <a:lstStyle/>
          <a:p>
            <a:fld id="{CE85773D-2E98-48D3-AF58-92C854532EA4}" type="datetime1">
              <a:rPr lang="en-US" smtClean="0"/>
              <a:t>11/28/2021</a:t>
            </a:fld>
            <a:endParaRPr lang="en-US" dirty="0"/>
          </a:p>
        </p:txBody>
      </p:sp>
      <p:sp>
        <p:nvSpPr>
          <p:cNvPr id="11" name="Footer Placeholder 10">
            <a:extLst>
              <a:ext uri="{FF2B5EF4-FFF2-40B4-BE49-F238E27FC236}">
                <a16:creationId xmlns:a16="http://schemas.microsoft.com/office/drawing/2014/main" id="{D6F0780A-B040-4EF6-BF5C-39D26DA59A98}"/>
              </a:ext>
            </a:extLst>
          </p:cNvPr>
          <p:cNvSpPr>
            <a:spLocks noGrp="1"/>
          </p:cNvSpPr>
          <p:nvPr>
            <p:ph type="ftr" sz="quarter" idx="11"/>
          </p:nvPr>
        </p:nvSpPr>
        <p:spPr/>
        <p:txBody>
          <a:bodyPr/>
          <a:lstStyle>
            <a:lvl1pPr>
              <a:defRPr>
                <a:solidFill>
                  <a:schemeClr val="bg1">
                    <a:alpha val="60000"/>
                  </a:schemeClr>
                </a:solidFill>
              </a:defRPr>
            </a:lvl1pPr>
          </a:lstStyle>
          <a:p>
            <a:r>
              <a:rPr lang="en-US" dirty="0">
                <a:solidFill>
                  <a:srgbClr val="FFFFFF"/>
                </a:solidFill>
              </a:rPr>
              <a:t>Gabriel</a:t>
            </a:r>
            <a:r>
              <a:rPr lang="en-US" dirty="0"/>
              <a:t> </a:t>
            </a:r>
            <a:r>
              <a:rPr lang="en-US" dirty="0" err="1">
                <a:solidFill>
                  <a:srgbClr val="FFFFFF"/>
                </a:solidFill>
              </a:rPr>
              <a:t>Canuto</a:t>
            </a:r>
            <a:endParaRPr lang="en-US" sz="1800" b="1" kern="1200" cap="none" spc="0" baseline="0" dirty="0">
              <a:ln w="10160">
                <a:solidFill>
                  <a:schemeClr val="bg1">
                    <a:lumMod val="50000"/>
                  </a:schemeClr>
                </a:solidFill>
                <a:prstDash val="solid"/>
              </a:ln>
              <a:solidFill>
                <a:srgbClr val="FFFFFF"/>
              </a:solidFill>
              <a:effectLst>
                <a:outerShdw blurRad="38100" dist="22860" dir="5400000" algn="tl" rotWithShape="0">
                  <a:srgbClr val="000000">
                    <a:alpha val="30000"/>
                  </a:srgbClr>
                </a:outerShdw>
              </a:effectLst>
              <a:latin typeface="+mn-lt"/>
              <a:ea typeface="+mn-ea"/>
              <a:cs typeface="+mn-cs"/>
            </a:endParaRPr>
          </a:p>
        </p:txBody>
      </p:sp>
      <p:sp>
        <p:nvSpPr>
          <p:cNvPr id="12" name="Slide Number Placeholder 11">
            <a:extLst>
              <a:ext uri="{FF2B5EF4-FFF2-40B4-BE49-F238E27FC236}">
                <a16:creationId xmlns:a16="http://schemas.microsoft.com/office/drawing/2014/main" id="{936BA4AD-AC0A-4588-AEFA-1BEF5C0E69AE}"/>
              </a:ext>
            </a:extLst>
          </p:cNvPr>
          <p:cNvSpPr>
            <a:spLocks noGrp="1"/>
          </p:cNvSpPr>
          <p:nvPr>
            <p:ph type="sldNum" sz="quarter" idx="12"/>
          </p:nvPr>
        </p:nvSpPr>
        <p:spPr/>
        <p:txBody>
          <a:bodyPr/>
          <a:lstStyle/>
          <a:p>
            <a:fld id="{73B850FF-6169-4056-8077-06FFA93A5366}" type="slidenum">
              <a:rPr lang="en-US" smtClean="0"/>
              <a:pPr/>
              <a:t>‹#›</a:t>
            </a:fld>
            <a:endParaRPr lang="en-US" dirty="0"/>
          </a:p>
        </p:txBody>
      </p:sp>
      <p:sp>
        <p:nvSpPr>
          <p:cNvPr id="13" name="Title 12">
            <a:extLst>
              <a:ext uri="{FF2B5EF4-FFF2-40B4-BE49-F238E27FC236}">
                <a16:creationId xmlns:a16="http://schemas.microsoft.com/office/drawing/2014/main" id="{34E33747-0492-4D47-90BE-39DC611BBC32}"/>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637744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randombar(horizontal)">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9A0808-35CC-42DA-BCC8-C581E644B717}" type="datetime1">
              <a:rPr lang="en-US" smtClean="0"/>
              <a:t>11/28/2021</a:t>
            </a:fld>
            <a:endParaRPr lang="en-US"/>
          </a:p>
        </p:txBody>
      </p:sp>
      <p:sp>
        <p:nvSpPr>
          <p:cNvPr id="5" name="Footer Placeholder 4"/>
          <p:cNvSpPr>
            <a:spLocks noGrp="1"/>
          </p:cNvSpPr>
          <p:nvPr>
            <p:ph type="ftr" sz="quarter" idx="11"/>
          </p:nvPr>
        </p:nvSpPr>
        <p:spPr/>
        <p:txBody>
          <a:bodyPr/>
          <a:lstStyle/>
          <a:p>
            <a:r>
              <a:rPr lang="en-US"/>
              <a:t>Gabriel Canuto</a:t>
            </a:r>
          </a:p>
        </p:txBody>
      </p:sp>
      <p:sp>
        <p:nvSpPr>
          <p:cNvPr id="6" name="Slide Number Placeholder 5"/>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4969838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9606BD4-8D70-4CA3-8403-AA99FF956A28}" type="datetime1">
              <a:rPr lang="en-US" smtClean="0"/>
              <a:t>11/28/2021</a:t>
            </a:fld>
            <a:endParaRPr lang="en-US"/>
          </a:p>
        </p:txBody>
      </p:sp>
      <p:sp>
        <p:nvSpPr>
          <p:cNvPr id="5" name="Footer Placeholder 4"/>
          <p:cNvSpPr>
            <a:spLocks noGrp="1"/>
          </p:cNvSpPr>
          <p:nvPr>
            <p:ph type="ftr" sz="quarter" idx="11"/>
          </p:nvPr>
        </p:nvSpPr>
        <p:spPr/>
        <p:txBody>
          <a:bodyPr/>
          <a:lstStyle/>
          <a:p>
            <a:r>
              <a:rPr lang="en-US"/>
              <a:t>Gabriel Canuto</a:t>
            </a:r>
          </a:p>
        </p:txBody>
      </p:sp>
      <p:sp>
        <p:nvSpPr>
          <p:cNvPr id="6" name="Slide Number Placeholder 5"/>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5704466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ECF28-7EA4-43A0-9621-F1D92489104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C90CE10-F885-4117-8E5C-1A31F359DA6D}"/>
              </a:ext>
            </a:extLst>
          </p:cNvPr>
          <p:cNvSpPr>
            <a:spLocks noGrp="1"/>
          </p:cNvSpPr>
          <p:nvPr>
            <p:ph type="dt" sz="half" idx="10"/>
          </p:nvPr>
        </p:nvSpPr>
        <p:spPr/>
        <p:txBody>
          <a:bodyPr/>
          <a:lstStyle/>
          <a:p>
            <a:fld id="{A3096147-3C96-4EE6-A8EC-94122404CD8D}" type="datetime1">
              <a:rPr lang="en-US" smtClean="0"/>
              <a:t>11/28/2021</a:t>
            </a:fld>
            <a:endParaRPr lang="en-US" dirty="0"/>
          </a:p>
        </p:txBody>
      </p:sp>
      <p:sp>
        <p:nvSpPr>
          <p:cNvPr id="4" name="Footer Placeholder 3">
            <a:extLst>
              <a:ext uri="{FF2B5EF4-FFF2-40B4-BE49-F238E27FC236}">
                <a16:creationId xmlns:a16="http://schemas.microsoft.com/office/drawing/2014/main" id="{F006A439-15CB-467E-A99A-B2299DD71AA0}"/>
              </a:ext>
            </a:extLst>
          </p:cNvPr>
          <p:cNvSpPr>
            <a:spLocks noGrp="1"/>
          </p:cNvSpPr>
          <p:nvPr>
            <p:ph type="ftr" sz="quarter" idx="11"/>
          </p:nvPr>
        </p:nvSpPr>
        <p:spPr/>
        <p:txBody>
          <a:bodyPr/>
          <a:lstStyle/>
          <a:p>
            <a:r>
              <a:rPr lang="en-US"/>
              <a:t>Gabriel Canuto</a:t>
            </a:r>
            <a:endParaRPr lang="en-US" dirty="0"/>
          </a:p>
        </p:txBody>
      </p:sp>
      <p:sp>
        <p:nvSpPr>
          <p:cNvPr id="5" name="Slide Number Placeholder 4">
            <a:extLst>
              <a:ext uri="{FF2B5EF4-FFF2-40B4-BE49-F238E27FC236}">
                <a16:creationId xmlns:a16="http://schemas.microsoft.com/office/drawing/2014/main" id="{CE00BAC3-F506-4CCC-AD58-13DB755ECDBC}"/>
              </a:ext>
            </a:extLst>
          </p:cNvPr>
          <p:cNvSpPr>
            <a:spLocks noGrp="1"/>
          </p:cNvSpPr>
          <p:nvPr>
            <p:ph type="sldNum" sz="quarter" idx="12"/>
          </p:nvPr>
        </p:nvSpPr>
        <p:spPr/>
        <p:txBody>
          <a:body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13270501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8C6318-9560-4717-9A73-C2987E9077B1}" type="datetime1">
              <a:rPr lang="en-US" smtClean="0"/>
              <a:t>11/28/2021</a:t>
            </a:fld>
            <a:endParaRPr lang="en-US" dirty="0"/>
          </a:p>
        </p:txBody>
      </p:sp>
      <p:sp>
        <p:nvSpPr>
          <p:cNvPr id="5" name="Footer Placeholder 4"/>
          <p:cNvSpPr>
            <a:spLocks noGrp="1"/>
          </p:cNvSpPr>
          <p:nvPr>
            <p:ph type="ftr" sz="quarter" idx="11"/>
          </p:nvPr>
        </p:nvSpPr>
        <p:spPr/>
        <p:txBody>
          <a:bodyPr/>
          <a:lstStyle/>
          <a:p>
            <a:r>
              <a:rPr lang="en-US"/>
              <a:t>Gabriel Canuto</a:t>
            </a:r>
          </a:p>
        </p:txBody>
      </p:sp>
      <p:sp>
        <p:nvSpPr>
          <p:cNvPr id="6" name="Slide Number Placeholder 5"/>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7020454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4BF6A4A-BCE8-447E-890D-FEC8B598C110}" type="datetime1">
              <a:rPr lang="en-US" smtClean="0"/>
              <a:t>11/28/2021</a:t>
            </a:fld>
            <a:endParaRPr lang="en-US"/>
          </a:p>
        </p:txBody>
      </p:sp>
      <p:sp>
        <p:nvSpPr>
          <p:cNvPr id="5" name="Footer Placeholder 4"/>
          <p:cNvSpPr>
            <a:spLocks noGrp="1"/>
          </p:cNvSpPr>
          <p:nvPr>
            <p:ph type="ftr" sz="quarter" idx="11"/>
          </p:nvPr>
        </p:nvSpPr>
        <p:spPr/>
        <p:txBody>
          <a:bodyPr/>
          <a:lstStyle/>
          <a:p>
            <a:r>
              <a:rPr lang="en-US"/>
              <a:t>Gabriel Canuto</a:t>
            </a:r>
          </a:p>
        </p:txBody>
      </p:sp>
      <p:sp>
        <p:nvSpPr>
          <p:cNvPr id="6" name="Slide Number Placeholder 5"/>
          <p:cNvSpPr>
            <a:spLocks noGrp="1"/>
          </p:cNvSpPr>
          <p:nvPr>
            <p:ph type="sldNum" sz="quarter" idx="12"/>
          </p:nvPr>
        </p:nvSpPr>
        <p:spPr/>
        <p:txBody>
          <a:bodyPr/>
          <a:lstStyle/>
          <a:p>
            <a:fld id="{73B850FF-6169-4056-8077-06FFA93A5366}"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0635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E97A7DC-E521-445E-961A-22624BC56953}" type="datetime1">
              <a:rPr lang="en-US" smtClean="0"/>
              <a:t>11/28/2021</a:t>
            </a:fld>
            <a:endParaRPr lang="en-US"/>
          </a:p>
        </p:txBody>
      </p:sp>
      <p:sp>
        <p:nvSpPr>
          <p:cNvPr id="6" name="Footer Placeholder 5"/>
          <p:cNvSpPr>
            <a:spLocks noGrp="1"/>
          </p:cNvSpPr>
          <p:nvPr>
            <p:ph type="ftr" sz="quarter" idx="11"/>
          </p:nvPr>
        </p:nvSpPr>
        <p:spPr/>
        <p:txBody>
          <a:bodyPr/>
          <a:lstStyle/>
          <a:p>
            <a:r>
              <a:rPr lang="en-US"/>
              <a:t>Gabriel Canuto</a:t>
            </a:r>
          </a:p>
        </p:txBody>
      </p:sp>
      <p:sp>
        <p:nvSpPr>
          <p:cNvPr id="7" name="Slide Number Placeholder 6"/>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3476946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0251C63-005E-49EF-BDCB-01BD91E35ACE}" type="datetime1">
              <a:rPr lang="en-US" smtClean="0"/>
              <a:t>11/28/2021</a:t>
            </a:fld>
            <a:endParaRPr lang="en-US"/>
          </a:p>
        </p:txBody>
      </p:sp>
      <p:sp>
        <p:nvSpPr>
          <p:cNvPr id="8" name="Footer Placeholder 7"/>
          <p:cNvSpPr>
            <a:spLocks noGrp="1"/>
          </p:cNvSpPr>
          <p:nvPr>
            <p:ph type="ftr" sz="quarter" idx="11"/>
          </p:nvPr>
        </p:nvSpPr>
        <p:spPr/>
        <p:txBody>
          <a:bodyPr/>
          <a:lstStyle/>
          <a:p>
            <a:r>
              <a:rPr lang="en-US"/>
              <a:t>Gabriel Canuto</a:t>
            </a:r>
          </a:p>
        </p:txBody>
      </p:sp>
      <p:sp>
        <p:nvSpPr>
          <p:cNvPr id="9" name="Slide Number Placeholder 8"/>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0934519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162A33-4A6C-4E86-A239-00A5C9D96FFC}" type="datetime1">
              <a:rPr lang="en-US" smtClean="0"/>
              <a:t>11/28/2021</a:t>
            </a:fld>
            <a:endParaRPr lang="en-US"/>
          </a:p>
        </p:txBody>
      </p:sp>
      <p:sp>
        <p:nvSpPr>
          <p:cNvPr id="4" name="Footer Placeholder 3"/>
          <p:cNvSpPr>
            <a:spLocks noGrp="1"/>
          </p:cNvSpPr>
          <p:nvPr>
            <p:ph type="ftr" sz="quarter" idx="11"/>
          </p:nvPr>
        </p:nvSpPr>
        <p:spPr/>
        <p:txBody>
          <a:bodyPr/>
          <a:lstStyle/>
          <a:p>
            <a:r>
              <a:rPr lang="en-US"/>
              <a:t>Gabriel Canuto</a:t>
            </a:r>
          </a:p>
        </p:txBody>
      </p:sp>
      <p:sp>
        <p:nvSpPr>
          <p:cNvPr id="5" name="Slide Number Placeholder 4"/>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1885626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F4210DB8-A746-49C5-9E6E-B75CA9865CB1}" type="datetime1">
              <a:rPr lang="en-US" smtClean="0"/>
              <a:t>11/28/2021</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Gabriel Canuto</a:t>
            </a:r>
          </a:p>
        </p:txBody>
      </p:sp>
      <p:sp>
        <p:nvSpPr>
          <p:cNvPr id="9" name="Slide Number Placeholder 8"/>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2964975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66C1E540-2668-4003-9411-2FC34548C9A6}" type="datetime1">
              <a:rPr lang="en-US" smtClean="0"/>
              <a:t>11/28/2021</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Gabriel Canuto</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73B850FF-6169-4056-8077-06FFA93A5366}" type="slidenum">
              <a:rPr lang="en-US" smtClean="0"/>
              <a:t>‹#›</a:t>
            </a:fld>
            <a:endParaRPr lang="en-US"/>
          </a:p>
        </p:txBody>
      </p:sp>
    </p:spTree>
    <p:extLst>
      <p:ext uri="{BB962C8B-B14F-4D97-AF65-F5344CB8AC3E}">
        <p14:creationId xmlns:p14="http://schemas.microsoft.com/office/powerpoint/2010/main" val="10775543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3F029D1-5019-4C95-B735-E89D41F2DE94}" type="datetime1">
              <a:rPr lang="en-US" smtClean="0"/>
              <a:t>11/28/2021</a:t>
            </a:fld>
            <a:endParaRPr lang="en-US"/>
          </a:p>
        </p:txBody>
      </p:sp>
      <p:sp>
        <p:nvSpPr>
          <p:cNvPr id="6" name="Footer Placeholder 5"/>
          <p:cNvSpPr>
            <a:spLocks noGrp="1"/>
          </p:cNvSpPr>
          <p:nvPr>
            <p:ph type="ftr" sz="quarter" idx="11"/>
          </p:nvPr>
        </p:nvSpPr>
        <p:spPr/>
        <p:txBody>
          <a:bodyPr/>
          <a:lstStyle/>
          <a:p>
            <a:r>
              <a:rPr lang="en-US"/>
              <a:t>Gabriel Canuto</a:t>
            </a:r>
          </a:p>
        </p:txBody>
      </p:sp>
      <p:sp>
        <p:nvSpPr>
          <p:cNvPr id="7" name="Slide Number Placeholder 6"/>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0647553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A3096147-3C96-4EE6-A8EC-94122404CD8D}" type="datetime1">
              <a:rPr lang="en-US" smtClean="0"/>
              <a:t>11/28/2021</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1800" b="1" cap="none" spc="0" baseline="0">
                <a:ln w="10160">
                  <a:solidFill>
                    <a:schemeClr val="bg1">
                      <a:lumMod val="50000"/>
                    </a:schemeClr>
                  </a:solidFill>
                  <a:prstDash val="solid"/>
                </a:ln>
                <a:solidFill>
                  <a:srgbClr val="FFFFFF"/>
                </a:solidFill>
                <a:effectLst>
                  <a:outerShdw blurRad="38100" dist="22860" dir="5400000" algn="tl" rotWithShape="0">
                    <a:srgbClr val="000000">
                      <a:alpha val="30000"/>
                    </a:srgbClr>
                  </a:outerShdw>
                </a:effectLst>
              </a:defRPr>
            </a:lvl1pPr>
          </a:lstStyle>
          <a:p>
            <a:r>
              <a:rPr lang="en-US" dirty="0"/>
              <a:t>Gabriel </a:t>
            </a:r>
            <a:r>
              <a:rPr lang="en-US" dirty="0" err="1"/>
              <a:t>Canuto</a:t>
            </a:r>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73B850FF-6169-4056-8077-06FFA93A5366}"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019590"/>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500"/>
                                        <p:tgtEl>
                                          <p:spTgt spid="3">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4">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5">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Lst>
  </p:timing>
  <p:hf sldNum="0"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3.png"/><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2.jpe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2" Type="http://schemas.microsoft.com/office/2007/relationships/media" Target="../media/media10.m4a"/><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2" Type="http://schemas.microsoft.com/office/2007/relationships/media" Target="../media/media11.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2" Type="http://schemas.microsoft.com/office/2007/relationships/media" Target="../media/media12.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3.png"/><Relationship Id="rId2" Type="http://schemas.microsoft.com/office/2007/relationships/media" Target="../media/media13.m4a"/><Relationship Id="rId1" Type="http://schemas.openxmlformats.org/officeDocument/2006/relationships/tags" Target="../tags/tag13.xml"/><Relationship Id="rId6" Type="http://schemas.openxmlformats.org/officeDocument/2006/relationships/hyperlink" Target="https://github.com/Gabrielmastrangelo/BCPT-123_Word_Power_Project" TargetMode="External"/><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3.png"/><Relationship Id="rId2" Type="http://schemas.microsoft.com/office/2007/relationships/media" Target="../media/media6.m4a"/><Relationship Id="rId1" Type="http://schemas.openxmlformats.org/officeDocument/2006/relationships/tags" Target="../tags/tag6.xml"/><Relationship Id="rId6" Type="http://schemas.openxmlformats.org/officeDocument/2006/relationships/image" Target="../media/image4.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2" Type="http://schemas.microsoft.com/office/2007/relationships/media" Target="../media/media7.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3.png"/><Relationship Id="rId2" Type="http://schemas.microsoft.com/office/2007/relationships/media" Target="../media/media8.m4a"/><Relationship Id="rId1" Type="http://schemas.openxmlformats.org/officeDocument/2006/relationships/tags" Target="../tags/tag8.xml"/><Relationship Id="rId6" Type="http://schemas.openxmlformats.org/officeDocument/2006/relationships/hyperlink" Target="https://www.etf.com/" TargetMode="External"/><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3.png"/><Relationship Id="rId2" Type="http://schemas.microsoft.com/office/2007/relationships/media" Target="../media/media9.m4a"/><Relationship Id="rId1" Type="http://schemas.openxmlformats.org/officeDocument/2006/relationships/tags" Target="../tags/tag9.xml"/><Relationship Id="rId6" Type="http://schemas.openxmlformats.org/officeDocument/2006/relationships/image" Target="../media/image5.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Magnifying glass showing decling performance">
            <a:extLst>
              <a:ext uri="{FF2B5EF4-FFF2-40B4-BE49-F238E27FC236}">
                <a16:creationId xmlns:a16="http://schemas.microsoft.com/office/drawing/2014/main" id="{4C82192B-2036-4CFF-94B6-DB5B06EE4CC1}"/>
              </a:ext>
            </a:extLst>
          </p:cNvPr>
          <p:cNvPicPr>
            <a:picLocks noChangeAspect="1"/>
          </p:cNvPicPr>
          <p:nvPr/>
        </p:nvPicPr>
        <p:blipFill rotWithShape="1">
          <a:blip r:embed="rId6">
            <a:alphaModFix amt="60000"/>
          </a:blip>
          <a:srcRect t="1228" b="14519"/>
          <a:stretch/>
        </p:blipFill>
        <p:spPr>
          <a:xfrm>
            <a:off x="20" y="10"/>
            <a:ext cx="12191980" cy="6856614"/>
          </a:xfrm>
          <a:prstGeom prst="rect">
            <a:avLst/>
          </a:prstGeom>
        </p:spPr>
      </p:pic>
      <p:sp>
        <p:nvSpPr>
          <p:cNvPr id="2" name="Title 1">
            <a:extLst>
              <a:ext uri="{FF2B5EF4-FFF2-40B4-BE49-F238E27FC236}">
                <a16:creationId xmlns:a16="http://schemas.microsoft.com/office/drawing/2014/main" id="{81DDFE69-FF6B-437C-9E1F-5E6F552660A6}"/>
              </a:ext>
            </a:extLst>
          </p:cNvPr>
          <p:cNvSpPr>
            <a:spLocks noGrp="1"/>
          </p:cNvSpPr>
          <p:nvPr>
            <p:ph type="ctrTitle"/>
          </p:nvPr>
        </p:nvSpPr>
        <p:spPr>
          <a:xfrm>
            <a:off x="838200" y="740211"/>
            <a:ext cx="7530685" cy="3163864"/>
          </a:xfrm>
        </p:spPr>
        <p:txBody>
          <a:bodyPr>
            <a:normAutofit/>
          </a:bodyPr>
          <a:lstStyle/>
          <a:p>
            <a:pPr algn="l"/>
            <a:r>
              <a:rPr lang="en-CA" sz="5200" b="1" spc="0" dirty="0">
                <a:ln w="22225">
                  <a:solidFill>
                    <a:schemeClr val="bg2">
                      <a:lumMod val="10000"/>
                    </a:schemeClr>
                  </a:solidFill>
                  <a:prstDash val="solid"/>
                </a:ln>
                <a:solidFill>
                  <a:schemeClr val="bg2"/>
                </a:solidFill>
              </a:rPr>
              <a:t>PASSIVE INVESTING:</a:t>
            </a:r>
          </a:p>
        </p:txBody>
      </p:sp>
      <p:sp>
        <p:nvSpPr>
          <p:cNvPr id="3" name="Subtitle 2">
            <a:extLst>
              <a:ext uri="{FF2B5EF4-FFF2-40B4-BE49-F238E27FC236}">
                <a16:creationId xmlns:a16="http://schemas.microsoft.com/office/drawing/2014/main" id="{6F2D5062-954B-4AFA-8962-E7124F3E05D9}"/>
              </a:ext>
            </a:extLst>
          </p:cNvPr>
          <p:cNvSpPr>
            <a:spLocks noGrp="1"/>
          </p:cNvSpPr>
          <p:nvPr>
            <p:ph type="subTitle" idx="1"/>
          </p:nvPr>
        </p:nvSpPr>
        <p:spPr>
          <a:xfrm>
            <a:off x="838200" y="4074515"/>
            <a:ext cx="7583133" cy="1279124"/>
          </a:xfrm>
        </p:spPr>
        <p:txBody>
          <a:bodyPr>
            <a:normAutofit/>
          </a:bodyPr>
          <a:lstStyle/>
          <a:p>
            <a:pPr algn="l"/>
            <a:r>
              <a:rPr lang="en-CA" sz="2200" dirty="0">
                <a:solidFill>
                  <a:schemeClr val="tx1">
                    <a:lumMod val="75000"/>
                    <a:lumOff val="25000"/>
                  </a:schemeClr>
                </a:solidFill>
              </a:rPr>
              <a:t>A DEBRIFING AND GUIDE</a:t>
            </a:r>
          </a:p>
        </p:txBody>
      </p:sp>
      <p:sp>
        <p:nvSpPr>
          <p:cNvPr id="7" name="Footer Placeholder 6">
            <a:extLst>
              <a:ext uri="{FF2B5EF4-FFF2-40B4-BE49-F238E27FC236}">
                <a16:creationId xmlns:a16="http://schemas.microsoft.com/office/drawing/2014/main" id="{0A0435AF-27DB-42FE-B6F6-4DD5F267E875}"/>
              </a:ext>
            </a:extLst>
          </p:cNvPr>
          <p:cNvSpPr>
            <a:spLocks noGrp="1"/>
          </p:cNvSpPr>
          <p:nvPr>
            <p:ph type="ftr" sz="quarter" idx="11"/>
          </p:nvPr>
        </p:nvSpPr>
        <p:spPr>
          <a:xfrm>
            <a:off x="3686185" y="6459785"/>
            <a:ext cx="4822804" cy="365125"/>
          </a:xfrm>
        </p:spPr>
        <p:txBody>
          <a:bodyPr/>
          <a:lstStyle/>
          <a:p>
            <a:r>
              <a:rPr lang="en-US" sz="2000" b="0" dirty="0">
                <a:ln w="0"/>
                <a:solidFill>
                  <a:schemeClr val="tx1"/>
                </a:solidFill>
                <a:effectLst>
                  <a:outerShdw blurRad="38100" dist="19050" dir="2700000" algn="tl" rotWithShape="0">
                    <a:schemeClr val="dk1">
                      <a:alpha val="40000"/>
                    </a:schemeClr>
                  </a:outerShdw>
                </a:effectLst>
              </a:rPr>
              <a:t>Gabriel </a:t>
            </a:r>
            <a:r>
              <a:rPr lang="en-US" sz="2000" b="0" dirty="0" err="1">
                <a:ln w="0"/>
                <a:solidFill>
                  <a:schemeClr val="tx1"/>
                </a:solidFill>
                <a:effectLst>
                  <a:outerShdw blurRad="38100" dist="19050" dir="2700000" algn="tl" rotWithShape="0">
                    <a:schemeClr val="dk1">
                      <a:alpha val="40000"/>
                    </a:schemeClr>
                  </a:outerShdw>
                </a:effectLst>
              </a:rPr>
              <a:t>Canuto</a:t>
            </a:r>
            <a:endParaRPr lang="en-US" sz="2000" b="0" dirty="0">
              <a:ln w="0"/>
              <a:solidFill>
                <a:schemeClr val="tx1"/>
              </a:solidFill>
              <a:effectLst>
                <a:outerShdw blurRad="38100" dist="19050" dir="2700000" algn="tl" rotWithShape="0">
                  <a:schemeClr val="dk1">
                    <a:alpha val="40000"/>
                  </a:schemeClr>
                </a:outerShdw>
              </a:effectLst>
            </a:endParaRPr>
          </a:p>
        </p:txBody>
      </p:sp>
      <p:pic>
        <p:nvPicPr>
          <p:cNvPr id="15" name="Audio 14">
            <a:hlinkClick r:id="" action="ppaction://media"/>
            <a:extLst>
              <a:ext uri="{FF2B5EF4-FFF2-40B4-BE49-F238E27FC236}">
                <a16:creationId xmlns:a16="http://schemas.microsoft.com/office/drawing/2014/main" id="{8B4F1723-210A-4CEC-84F2-BC8D8F7F201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1867008007"/>
      </p:ext>
    </p:extLst>
  </p:cSld>
  <p:clrMapOvr>
    <a:masterClrMapping/>
  </p:clrMapOvr>
  <mc:AlternateContent xmlns:mc="http://schemas.openxmlformats.org/markup-compatibility/2006">
    <mc:Choice xmlns:p159="http://schemas.microsoft.com/office/powerpoint/2015/09/main" Requires="p159">
      <p:transition advTm="15301">
        <p159:morph option="byObject"/>
      </p:transition>
    </mc:Choice>
    <mc:Fallback>
      <p:transition advTm="1530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2A812-8DEB-42C2-A6AF-00A9C437CF2A}"/>
              </a:ext>
            </a:extLst>
          </p:cNvPr>
          <p:cNvSpPr>
            <a:spLocks noGrp="1"/>
          </p:cNvSpPr>
          <p:nvPr>
            <p:ph type="title"/>
          </p:nvPr>
        </p:nvSpPr>
        <p:spPr/>
        <p:txBody>
          <a:bodyPr/>
          <a:lstStyle/>
          <a:p>
            <a:r>
              <a:rPr lang="pt-BR" dirty="0" err="1"/>
              <a:t>Conclusion</a:t>
            </a:r>
            <a:endParaRPr lang="en-US" dirty="0"/>
          </a:p>
        </p:txBody>
      </p:sp>
      <p:sp>
        <p:nvSpPr>
          <p:cNvPr id="3" name="Content Placeholder 2">
            <a:extLst>
              <a:ext uri="{FF2B5EF4-FFF2-40B4-BE49-F238E27FC236}">
                <a16:creationId xmlns:a16="http://schemas.microsoft.com/office/drawing/2014/main" id="{AD276ED8-7958-47DE-9B6B-C07947EB4C67}"/>
              </a:ext>
            </a:extLst>
          </p:cNvPr>
          <p:cNvSpPr>
            <a:spLocks noGrp="1"/>
          </p:cNvSpPr>
          <p:nvPr>
            <p:ph idx="1"/>
          </p:nvPr>
        </p:nvSpPr>
        <p:spPr/>
        <p:txBody>
          <a:bodyPr/>
          <a:lstStyle/>
          <a:p>
            <a:pPr>
              <a:buFont typeface="Arial" panose="020B0604020202020204" pitchFamily="34" charset="0"/>
              <a:buChar char="•"/>
            </a:pPr>
            <a:r>
              <a:rPr lang="en-US" dirty="0"/>
              <a:t>Active investing is complicated, expensive and does not guarantee better results.</a:t>
            </a:r>
          </a:p>
          <a:p>
            <a:pPr>
              <a:buFont typeface="Arial" panose="020B0604020202020204" pitchFamily="34" charset="0"/>
              <a:buChar char="•"/>
            </a:pPr>
            <a:r>
              <a:rPr lang="en-US" dirty="0"/>
              <a:t>Passive investing is relatively simple, time and costing saving, and has a strong academic support.</a:t>
            </a:r>
          </a:p>
          <a:p>
            <a:pPr>
              <a:buFont typeface="Arial" panose="020B0604020202020204" pitchFamily="34" charset="0"/>
              <a:buChar char="•"/>
            </a:pPr>
            <a:r>
              <a:rPr lang="en-US" dirty="0"/>
              <a:t>By doing it you can highly diversify your risks,  and yet decreasing your operational costs. </a:t>
            </a:r>
          </a:p>
          <a:p>
            <a:pPr>
              <a:buFont typeface="Arial" panose="020B0604020202020204" pitchFamily="34" charset="0"/>
              <a:buChar char="•"/>
            </a:pPr>
            <a:r>
              <a:rPr lang="en-US" dirty="0"/>
              <a:t>You need to define your goals, exposure assets, weights and the strategy to rebalance.</a:t>
            </a:r>
          </a:p>
          <a:p>
            <a:pPr>
              <a:buFont typeface="Arial" panose="020B0604020202020204" pitchFamily="34" charset="0"/>
              <a:buChar char="•"/>
            </a:pPr>
            <a:r>
              <a:rPr lang="en-US" dirty="0"/>
              <a:t>Something that is not known for many investors, is that more important than the rate of return, is how much do you save. So by keeping investing simple, you have more time working to increase your income, and to enjoy doing what you really like to do.</a:t>
            </a:r>
          </a:p>
        </p:txBody>
      </p:sp>
      <p:sp>
        <p:nvSpPr>
          <p:cNvPr id="4" name="Footer Placeholder 3">
            <a:extLst>
              <a:ext uri="{FF2B5EF4-FFF2-40B4-BE49-F238E27FC236}">
                <a16:creationId xmlns:a16="http://schemas.microsoft.com/office/drawing/2014/main" id="{FF9E1C5C-3F12-42CD-81E9-65C0E51DE7A5}"/>
              </a:ext>
            </a:extLst>
          </p:cNvPr>
          <p:cNvSpPr>
            <a:spLocks noGrp="1"/>
          </p:cNvSpPr>
          <p:nvPr>
            <p:ph type="ftr" sz="quarter" idx="11"/>
          </p:nvPr>
        </p:nvSpPr>
        <p:spPr/>
        <p:txBody>
          <a:bodyPr/>
          <a:lstStyle/>
          <a:p>
            <a:r>
              <a:rPr lang="en-US"/>
              <a:t>Gabriel Canuto</a:t>
            </a:r>
          </a:p>
        </p:txBody>
      </p:sp>
      <p:pic>
        <p:nvPicPr>
          <p:cNvPr id="5" name="Audio 4">
            <a:hlinkClick r:id="" action="ppaction://media"/>
            <a:extLst>
              <a:ext uri="{FF2B5EF4-FFF2-40B4-BE49-F238E27FC236}">
                <a16:creationId xmlns:a16="http://schemas.microsoft.com/office/drawing/2014/main" id="{12524233-8A2C-493E-9FEC-DCC5E2F80C93}"/>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143688025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47066">
        <p159:morph option="byObject"/>
      </p:transition>
    </mc:Choice>
    <mc:Fallback>
      <p:transition spd="slow" advTm="4706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6D04E-A48C-4329-990C-1B2FCA19BB6D}"/>
              </a:ext>
            </a:extLst>
          </p:cNvPr>
          <p:cNvSpPr>
            <a:spLocks noGrp="1"/>
          </p:cNvSpPr>
          <p:nvPr>
            <p:ph type="title"/>
          </p:nvPr>
        </p:nvSpPr>
        <p:spPr/>
        <p:txBody>
          <a:bodyPr/>
          <a:lstStyle/>
          <a:p>
            <a:r>
              <a:rPr lang="en-CA" dirty="0"/>
              <a:t>Bibliography</a:t>
            </a:r>
            <a:endParaRPr lang="en-US" dirty="0"/>
          </a:p>
        </p:txBody>
      </p:sp>
      <p:sp>
        <p:nvSpPr>
          <p:cNvPr id="3" name="Content Placeholder 2">
            <a:extLst>
              <a:ext uri="{FF2B5EF4-FFF2-40B4-BE49-F238E27FC236}">
                <a16:creationId xmlns:a16="http://schemas.microsoft.com/office/drawing/2014/main" id="{224D81F7-E0F2-4851-BF93-497A8C78D1C7}"/>
              </a:ext>
            </a:extLst>
          </p:cNvPr>
          <p:cNvSpPr>
            <a:spLocks noGrp="1"/>
          </p:cNvSpPr>
          <p:nvPr>
            <p:ph idx="1"/>
          </p:nvPr>
        </p:nvSpPr>
        <p:spPr/>
        <p:txBody>
          <a:bodyPr>
            <a:normAutofit lnSpcReduction="10000"/>
          </a:bodyPr>
          <a:lstStyle/>
          <a:p>
            <a:r>
              <a:rPr lang="en-US" dirty="0" err="1"/>
              <a:t>Anadu</a:t>
            </a:r>
            <a:r>
              <a:rPr lang="en-US" dirty="0"/>
              <a:t>, K., </a:t>
            </a:r>
            <a:r>
              <a:rPr lang="en-US" dirty="0" err="1"/>
              <a:t>Kruttli</a:t>
            </a:r>
            <a:r>
              <a:rPr lang="en-US" dirty="0"/>
              <a:t>, M., McCabe, P., &amp; </a:t>
            </a:r>
            <a:r>
              <a:rPr lang="en-US" dirty="0" err="1"/>
              <a:t>Osambela</a:t>
            </a:r>
            <a:r>
              <a:rPr lang="en-US" dirty="0"/>
              <a:t>, E. (2020). Figure 1: Total assets in active and passive MFs and ETFs and passive share of total. The Shift from Active to Passive Investing: Risks to Financial Stability? Federal Reserve of Boston.</a:t>
            </a:r>
          </a:p>
          <a:p>
            <a:r>
              <a:rPr lang="en-US" dirty="0" err="1"/>
              <a:t>Anadu</a:t>
            </a:r>
            <a:r>
              <a:rPr lang="en-US" dirty="0"/>
              <a:t>, K., </a:t>
            </a:r>
            <a:r>
              <a:rPr lang="en-US" dirty="0" err="1"/>
              <a:t>Kruttli</a:t>
            </a:r>
            <a:r>
              <a:rPr lang="en-US" dirty="0"/>
              <a:t>, M., McCabe, P., </a:t>
            </a:r>
            <a:r>
              <a:rPr lang="en-US" dirty="0" err="1"/>
              <a:t>Osambela</a:t>
            </a:r>
            <a:r>
              <a:rPr lang="en-US" dirty="0"/>
              <a:t>, E., &amp; Chae </a:t>
            </a:r>
            <a:r>
              <a:rPr lang="en-US" dirty="0" err="1"/>
              <a:t>Hee</a:t>
            </a:r>
            <a:r>
              <a:rPr lang="en-US" dirty="0"/>
              <a:t> Shin. (2018). The shift from active to passive investing: Potential risks to financial stability? U.S. Federal Reserve Board's Finance &amp; Economic Discussion Series, 1-28.</a:t>
            </a:r>
          </a:p>
          <a:p>
            <a:r>
              <a:rPr lang="en-US" dirty="0"/>
              <a:t>Bhattacharya, U., &amp; Galpin, N. (2011). The global rise of the value-weighted portfolio. Journal of Financial and Quantitative Analysis 46 (3), 737-756.</a:t>
            </a:r>
          </a:p>
          <a:p>
            <a:r>
              <a:rPr lang="en-US" dirty="0"/>
              <a:t>Brown, S. J. (2020). The efficient market hypothesis, the financial analysts journal, and the professional status of investment management. Financial Analysts Journal, 5-14.</a:t>
            </a:r>
          </a:p>
          <a:p>
            <a:r>
              <a:rPr lang="en-US" dirty="0"/>
              <a:t>Crane, A., &amp; Crotty, K. (2018). Passive versus active fund performance: Do index funds have skill? Journal of Financial &amp; Quantitative Analysis, 33-64.</a:t>
            </a:r>
          </a:p>
          <a:p>
            <a:endParaRPr lang="en-US" dirty="0"/>
          </a:p>
          <a:p>
            <a:endParaRPr lang="en-US" dirty="0"/>
          </a:p>
        </p:txBody>
      </p:sp>
      <p:sp>
        <p:nvSpPr>
          <p:cNvPr id="4" name="Footer Placeholder 3">
            <a:extLst>
              <a:ext uri="{FF2B5EF4-FFF2-40B4-BE49-F238E27FC236}">
                <a16:creationId xmlns:a16="http://schemas.microsoft.com/office/drawing/2014/main" id="{77ACFAD9-E99F-4820-B314-3CBD9EDA6137}"/>
              </a:ext>
            </a:extLst>
          </p:cNvPr>
          <p:cNvSpPr>
            <a:spLocks noGrp="1"/>
          </p:cNvSpPr>
          <p:nvPr>
            <p:ph type="ftr" sz="quarter" idx="11"/>
          </p:nvPr>
        </p:nvSpPr>
        <p:spPr/>
        <p:txBody>
          <a:bodyPr/>
          <a:lstStyle/>
          <a:p>
            <a:r>
              <a:rPr lang="en-US"/>
              <a:t>Gabriel Canuto</a:t>
            </a:r>
          </a:p>
        </p:txBody>
      </p:sp>
      <p:pic>
        <p:nvPicPr>
          <p:cNvPr id="9" name="Audio 8">
            <a:hlinkClick r:id="" action="ppaction://media"/>
            <a:extLst>
              <a:ext uri="{FF2B5EF4-FFF2-40B4-BE49-F238E27FC236}">
                <a16:creationId xmlns:a16="http://schemas.microsoft.com/office/drawing/2014/main" id="{8527E72E-14AE-4B9A-B0FE-3558B7C12522}"/>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28238487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8521">
        <p159:morph option="byObject"/>
      </p:transition>
    </mc:Choice>
    <mc:Fallback>
      <p:transition spd="slow" advTm="852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D63A3-3E45-442B-9B51-D4229CC868A3}"/>
              </a:ext>
            </a:extLst>
          </p:cNvPr>
          <p:cNvSpPr>
            <a:spLocks noGrp="1"/>
          </p:cNvSpPr>
          <p:nvPr>
            <p:ph type="title"/>
          </p:nvPr>
        </p:nvSpPr>
        <p:spPr/>
        <p:txBody>
          <a:bodyPr/>
          <a:lstStyle/>
          <a:p>
            <a:r>
              <a:rPr lang="en-CA" dirty="0"/>
              <a:t>Bibliography</a:t>
            </a:r>
          </a:p>
        </p:txBody>
      </p:sp>
      <p:sp>
        <p:nvSpPr>
          <p:cNvPr id="3" name="Content Placeholder 2">
            <a:extLst>
              <a:ext uri="{FF2B5EF4-FFF2-40B4-BE49-F238E27FC236}">
                <a16:creationId xmlns:a16="http://schemas.microsoft.com/office/drawing/2014/main" id="{943FC719-EAD1-4C15-B7D1-8D36B20BA967}"/>
              </a:ext>
            </a:extLst>
          </p:cNvPr>
          <p:cNvSpPr>
            <a:spLocks noGrp="1"/>
          </p:cNvSpPr>
          <p:nvPr>
            <p:ph idx="1"/>
          </p:nvPr>
        </p:nvSpPr>
        <p:spPr/>
        <p:txBody>
          <a:bodyPr/>
          <a:lstStyle/>
          <a:p>
            <a:r>
              <a:rPr lang="en-US" dirty="0"/>
              <a:t>Nazaire, G., </a:t>
            </a:r>
            <a:r>
              <a:rPr lang="en-US" dirty="0" err="1"/>
              <a:t>Pacurar</a:t>
            </a:r>
            <a:r>
              <a:rPr lang="en-US" dirty="0"/>
              <a:t>, M., &amp; Sy, O. (2021). Factor investing and risk management: Is smart-beta diversification smart? In Finance Research Letters 41, 1-13.</a:t>
            </a:r>
          </a:p>
          <a:p>
            <a:r>
              <a:rPr lang="en-US" dirty="0" err="1"/>
              <a:t>Puelz</a:t>
            </a:r>
            <a:r>
              <a:rPr lang="en-US" dirty="0"/>
              <a:t>, D., Hahn, P., &amp; Carvalho, C. (2020). Portfolio selection for individual passive investing. Applied Stochastic Models in Business &amp; Industry, 124-142.</a:t>
            </a:r>
          </a:p>
          <a:p>
            <a:r>
              <a:rPr lang="en-US" dirty="0"/>
              <a:t>Swensen, D. (2011). 6. Guest Speaker David Swensen. Fonte: https://www.youtube.com/watch?v=wRdx7kVNQ_E</a:t>
            </a:r>
          </a:p>
          <a:p>
            <a:r>
              <a:rPr lang="en-US" dirty="0" err="1"/>
              <a:t>Tokic</a:t>
            </a:r>
            <a:r>
              <a:rPr lang="en-US" dirty="0"/>
              <a:t>, D. (2020). The passive investment bubble. Journal of Corporate Accounting &amp; Finance (Wiley), 7-11.</a:t>
            </a:r>
          </a:p>
          <a:p>
            <a:endParaRPr lang="en-US" dirty="0"/>
          </a:p>
          <a:p>
            <a:endParaRPr lang="en-CA" dirty="0"/>
          </a:p>
        </p:txBody>
      </p:sp>
      <p:sp>
        <p:nvSpPr>
          <p:cNvPr id="4" name="Footer Placeholder 3">
            <a:extLst>
              <a:ext uri="{FF2B5EF4-FFF2-40B4-BE49-F238E27FC236}">
                <a16:creationId xmlns:a16="http://schemas.microsoft.com/office/drawing/2014/main" id="{7EE165D4-D07D-4988-9B76-D7CB28E90C69}"/>
              </a:ext>
            </a:extLst>
          </p:cNvPr>
          <p:cNvSpPr>
            <a:spLocks noGrp="1"/>
          </p:cNvSpPr>
          <p:nvPr>
            <p:ph type="ftr" sz="quarter" idx="11"/>
          </p:nvPr>
        </p:nvSpPr>
        <p:spPr/>
        <p:txBody>
          <a:bodyPr/>
          <a:lstStyle/>
          <a:p>
            <a:r>
              <a:rPr lang="en-US"/>
              <a:t>Gabriel Canuto</a:t>
            </a:r>
          </a:p>
        </p:txBody>
      </p:sp>
      <p:pic>
        <p:nvPicPr>
          <p:cNvPr id="9" name="Audio 8">
            <a:hlinkClick r:id="" action="ppaction://media"/>
            <a:extLst>
              <a:ext uri="{FF2B5EF4-FFF2-40B4-BE49-F238E27FC236}">
                <a16:creationId xmlns:a16="http://schemas.microsoft.com/office/drawing/2014/main" id="{0C271F14-F303-4968-988B-6AC4C93A924C}"/>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21266987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3436">
        <p159:morph option="byObject"/>
      </p:transition>
    </mc:Choice>
    <mc:Fallback>
      <p:transition spd="slow" advTm="343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BD897-8BA7-4416-81CC-84F9D95785F0}"/>
              </a:ext>
            </a:extLst>
          </p:cNvPr>
          <p:cNvSpPr>
            <a:spLocks noGrp="1"/>
          </p:cNvSpPr>
          <p:nvPr>
            <p:ph type="title"/>
          </p:nvPr>
        </p:nvSpPr>
        <p:spPr/>
        <p:txBody>
          <a:bodyPr/>
          <a:lstStyle/>
          <a:p>
            <a:r>
              <a:rPr lang="en-US" dirty="0"/>
              <a:t>Appendix</a:t>
            </a:r>
          </a:p>
        </p:txBody>
      </p:sp>
      <p:sp>
        <p:nvSpPr>
          <p:cNvPr id="3" name="Content Placeholder 2">
            <a:extLst>
              <a:ext uri="{FF2B5EF4-FFF2-40B4-BE49-F238E27FC236}">
                <a16:creationId xmlns:a16="http://schemas.microsoft.com/office/drawing/2014/main" id="{F4BD6386-7E2E-4DDB-9F29-B9083458EE4A}"/>
              </a:ext>
            </a:extLst>
          </p:cNvPr>
          <p:cNvSpPr>
            <a:spLocks noGrp="1"/>
          </p:cNvSpPr>
          <p:nvPr>
            <p:ph idx="1"/>
          </p:nvPr>
        </p:nvSpPr>
        <p:spPr/>
        <p:txBody>
          <a:bodyPr/>
          <a:lstStyle/>
          <a:p>
            <a:r>
              <a:rPr lang="en-US" dirty="0"/>
              <a:t>The Word file with contains the academic paper, the PowerPoint containing the presentation, and the figures and Python code that were used in order to develop this project are all compiled in this link on </a:t>
            </a:r>
            <a:r>
              <a:rPr lang="en-US" dirty="0" err="1"/>
              <a:t>Github</a:t>
            </a:r>
            <a:r>
              <a:rPr lang="en-US" dirty="0"/>
              <a:t>.</a:t>
            </a:r>
          </a:p>
          <a:p>
            <a:r>
              <a:rPr lang="en-US" sz="1800" u="sng" dirty="0">
                <a:solidFill>
                  <a:srgbClr val="0563C1"/>
                </a:solidFill>
                <a:effectLst/>
                <a:latin typeface="Calibri" panose="020F0502020204030204" pitchFamily="34" charset="0"/>
                <a:ea typeface="Calibri" panose="020F0502020204030204" pitchFamily="34" charset="0"/>
                <a:cs typeface="Arial" panose="020B0604020202020204" pitchFamily="34" charset="0"/>
                <a:hlinkClick r:id="rId6"/>
              </a:rPr>
              <a:t>https://github.com/Gabrielmastrangelo/BCPT-123_Word_Power_Project</a:t>
            </a:r>
            <a:endParaRPr lang="en-US" sz="1800" u="sng" dirty="0">
              <a:solidFill>
                <a:srgbClr val="0563C1"/>
              </a:solidFill>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Footer Placeholder 3">
            <a:extLst>
              <a:ext uri="{FF2B5EF4-FFF2-40B4-BE49-F238E27FC236}">
                <a16:creationId xmlns:a16="http://schemas.microsoft.com/office/drawing/2014/main" id="{03684514-2E36-49B3-8339-E8B1C1F3F79B}"/>
              </a:ext>
            </a:extLst>
          </p:cNvPr>
          <p:cNvSpPr>
            <a:spLocks noGrp="1"/>
          </p:cNvSpPr>
          <p:nvPr>
            <p:ph type="ftr" sz="quarter" idx="11"/>
          </p:nvPr>
        </p:nvSpPr>
        <p:spPr/>
        <p:txBody>
          <a:bodyPr/>
          <a:lstStyle/>
          <a:p>
            <a:r>
              <a:rPr lang="en-US"/>
              <a:t>Gabriel Canuto</a:t>
            </a:r>
          </a:p>
        </p:txBody>
      </p:sp>
      <p:pic>
        <p:nvPicPr>
          <p:cNvPr id="7" name="Audio 6">
            <a:hlinkClick r:id="" action="ppaction://media"/>
            <a:extLst>
              <a:ext uri="{FF2B5EF4-FFF2-40B4-BE49-F238E27FC236}">
                <a16:creationId xmlns:a16="http://schemas.microsoft.com/office/drawing/2014/main" id="{E3CFC70B-9562-4D17-BD59-24AAAF414C4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20381475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0490">
        <p159:morph option="byObject"/>
      </p:transition>
    </mc:Choice>
    <mc:Fallback>
      <p:transition spd="slow" advTm="2049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82351-9E3D-4DD3-9F45-54548F8FD6B9}"/>
              </a:ext>
            </a:extLst>
          </p:cNvPr>
          <p:cNvSpPr>
            <a:spLocks noGrp="1"/>
          </p:cNvSpPr>
          <p:nvPr>
            <p:ph type="title"/>
          </p:nvPr>
        </p:nvSpPr>
        <p:spPr/>
        <p:txBody>
          <a:bodyPr/>
          <a:lstStyle/>
          <a:p>
            <a:r>
              <a:rPr lang="pt-BR" dirty="0" err="1"/>
              <a:t>Introduction</a:t>
            </a:r>
            <a:r>
              <a:rPr lang="pt-BR" dirty="0"/>
              <a:t> </a:t>
            </a:r>
            <a:endParaRPr lang="en-CA" dirty="0"/>
          </a:p>
        </p:txBody>
      </p:sp>
      <p:sp>
        <p:nvSpPr>
          <p:cNvPr id="3" name="Content Placeholder 2">
            <a:extLst>
              <a:ext uri="{FF2B5EF4-FFF2-40B4-BE49-F238E27FC236}">
                <a16:creationId xmlns:a16="http://schemas.microsoft.com/office/drawing/2014/main" id="{ED286111-AE52-450E-84F9-8960082A2DEF}"/>
              </a:ext>
            </a:extLst>
          </p:cNvPr>
          <p:cNvSpPr>
            <a:spLocks noGrp="1"/>
          </p:cNvSpPr>
          <p:nvPr>
            <p:ph idx="1"/>
          </p:nvPr>
        </p:nvSpPr>
        <p:spPr/>
        <p:txBody>
          <a:bodyPr>
            <a:normAutofit/>
          </a:bodyPr>
          <a:lstStyle/>
          <a:p>
            <a:pPr marL="0" indent="0">
              <a:buNone/>
            </a:pPr>
            <a:r>
              <a:rPr lang="en-US" dirty="0"/>
              <a:t>Saving resources and investing is important for people and families in order to achieve their goals</a:t>
            </a:r>
          </a:p>
          <a:p>
            <a:pPr marL="0" indent="0">
              <a:buNone/>
            </a:pPr>
            <a:r>
              <a:rPr lang="en-US" dirty="0"/>
              <a:t>There are a plenty of information available today about investments</a:t>
            </a:r>
          </a:p>
          <a:p>
            <a:pPr lvl="1">
              <a:buFont typeface="Arial" panose="020B0604020202020204" pitchFamily="34" charset="0"/>
              <a:buChar char="•"/>
            </a:pPr>
            <a:r>
              <a:rPr lang="en-US" dirty="0"/>
              <a:t>Which sometimes makes people confused, and become a barrier for the subject</a:t>
            </a:r>
          </a:p>
          <a:p>
            <a:pPr marL="0" indent="0">
              <a:buNone/>
            </a:pPr>
            <a:r>
              <a:rPr lang="en-US" dirty="0"/>
              <a:t>Investing is complicated and there are many ways to do it</a:t>
            </a:r>
          </a:p>
          <a:p>
            <a:pPr lvl="1">
              <a:buFont typeface="Arial" panose="020B0604020202020204" pitchFamily="34" charset="0"/>
              <a:buChar char="•"/>
            </a:pPr>
            <a:r>
              <a:rPr lang="en-US" dirty="0"/>
              <a:t>Manage your money by yourself</a:t>
            </a:r>
          </a:p>
          <a:p>
            <a:pPr lvl="1">
              <a:buFont typeface="Arial" panose="020B0604020202020204" pitchFamily="34" charset="0"/>
              <a:buChar char="•"/>
            </a:pPr>
            <a:r>
              <a:rPr lang="en-US" dirty="0"/>
              <a:t>Contract services to do it for you</a:t>
            </a:r>
          </a:p>
          <a:p>
            <a:pPr marL="0" indent="0">
              <a:buNone/>
            </a:pPr>
            <a:r>
              <a:rPr lang="en-US" dirty="0"/>
              <a:t>A lot of investor decide to give their money for institutions investing for them, but they charges high fees, and many academic studies have shown that institutions usually do not perform better than the market</a:t>
            </a:r>
          </a:p>
          <a:p>
            <a:pPr marL="0" indent="0">
              <a:buNone/>
            </a:pPr>
            <a:r>
              <a:rPr lang="en-US" dirty="0"/>
              <a:t>This presentation aims to give a solution for this problem by Investing Passively</a:t>
            </a:r>
          </a:p>
          <a:p>
            <a:pPr marL="0" indent="0">
              <a:buNone/>
            </a:pPr>
            <a:endParaRPr lang="en-US" dirty="0"/>
          </a:p>
          <a:p>
            <a:pPr marL="201168" lvl="1" indent="0">
              <a:buNone/>
            </a:pPr>
            <a:endParaRPr lang="en-US" dirty="0"/>
          </a:p>
          <a:p>
            <a:pPr marL="0" lvl="1" indent="0" algn="ctr" defTabSz="457200">
              <a:buNone/>
            </a:pPr>
            <a:endParaRPr lang="en-US" b="1" dirty="0">
              <a:ln w="10160">
                <a:solidFill>
                  <a:schemeClr val="bg1">
                    <a:lumMod val="50000"/>
                  </a:schemeClr>
                </a:solidFill>
                <a:prstDash val="solid"/>
              </a:ln>
              <a:solidFill>
                <a:srgbClr val="FFFFFF"/>
              </a:solidFill>
              <a:effectLst>
                <a:outerShdw blurRad="38100" dist="22860" dir="5400000" algn="tl" rotWithShape="0">
                  <a:srgbClr val="000000">
                    <a:alpha val="30000"/>
                  </a:srgbClr>
                </a:outerShdw>
              </a:effectLst>
            </a:endParaRPr>
          </a:p>
          <a:p>
            <a:pPr>
              <a:buFont typeface="Arial" panose="020B0604020202020204" pitchFamily="34" charset="0"/>
              <a:buChar char="•"/>
            </a:pPr>
            <a:endParaRPr lang="en-US" sz="1800" b="1" dirty="0">
              <a:ln w="10160">
                <a:solidFill>
                  <a:schemeClr val="bg1">
                    <a:lumMod val="50000"/>
                  </a:schemeClr>
                </a:solidFill>
                <a:prstDash val="solid"/>
              </a:ln>
              <a:solidFill>
                <a:srgbClr val="FFFFFF"/>
              </a:solidFill>
              <a:effectLst>
                <a:outerShdw blurRad="38100" dist="22860" dir="5400000" algn="tl" rotWithShape="0">
                  <a:srgbClr val="000000">
                    <a:alpha val="30000"/>
                  </a:srgbClr>
                </a:outerShdw>
              </a:effectLst>
            </a:endParaRPr>
          </a:p>
          <a:p>
            <a:pPr marL="201168" lvl="1" indent="0">
              <a:buNone/>
            </a:pPr>
            <a:endParaRPr lang="en-US" dirty="0"/>
          </a:p>
          <a:p>
            <a:pPr marL="201168" lvl="1" indent="0">
              <a:buNone/>
            </a:pPr>
            <a:endParaRPr lang="en-US" dirty="0"/>
          </a:p>
          <a:p>
            <a:pPr marL="0" indent="0">
              <a:buNone/>
            </a:pPr>
            <a:endParaRPr lang="en-US" sz="2000" dirty="0"/>
          </a:p>
          <a:p>
            <a:pPr marL="201168" lvl="1" indent="0">
              <a:buNone/>
            </a:pPr>
            <a:endParaRPr lang="en-US" dirty="0"/>
          </a:p>
          <a:p>
            <a:pPr marL="201168" lvl="1" indent="0">
              <a:buNone/>
            </a:pPr>
            <a:endParaRPr lang="en-US" dirty="0"/>
          </a:p>
          <a:p>
            <a:pPr marL="201168" lvl="1" indent="0">
              <a:buNone/>
            </a:pPr>
            <a:endParaRPr lang="en-US" dirty="0"/>
          </a:p>
          <a:p>
            <a:pPr marL="201168" lvl="1" indent="0">
              <a:buNone/>
            </a:pPr>
            <a:endParaRPr lang="en-US" dirty="0"/>
          </a:p>
        </p:txBody>
      </p:sp>
      <p:sp>
        <p:nvSpPr>
          <p:cNvPr id="4" name="Footer Placeholder 3">
            <a:extLst>
              <a:ext uri="{FF2B5EF4-FFF2-40B4-BE49-F238E27FC236}">
                <a16:creationId xmlns:a16="http://schemas.microsoft.com/office/drawing/2014/main" id="{A42D02BD-1586-4DD7-A17D-4C0956CD8D4D}"/>
              </a:ext>
            </a:extLst>
          </p:cNvPr>
          <p:cNvSpPr>
            <a:spLocks noGrp="1"/>
          </p:cNvSpPr>
          <p:nvPr>
            <p:ph type="ftr" sz="quarter" idx="11"/>
          </p:nvPr>
        </p:nvSpPr>
        <p:spPr/>
        <p:txBody>
          <a:bodyPr/>
          <a:lstStyle/>
          <a:p>
            <a:r>
              <a:rPr lang="en-US" dirty="0"/>
              <a:t>Gabriel </a:t>
            </a:r>
            <a:r>
              <a:rPr lang="en-US" dirty="0" err="1"/>
              <a:t>Canuto</a:t>
            </a:r>
            <a:endParaRPr lang="en-US" dirty="0"/>
          </a:p>
        </p:txBody>
      </p:sp>
      <p:pic>
        <p:nvPicPr>
          <p:cNvPr id="15" name="Audio 14">
            <a:hlinkClick r:id="" action="ppaction://media"/>
            <a:extLst>
              <a:ext uri="{FF2B5EF4-FFF2-40B4-BE49-F238E27FC236}">
                <a16:creationId xmlns:a16="http://schemas.microsoft.com/office/drawing/2014/main" id="{CF2723DD-5486-4EEC-962C-17539FD0C686}"/>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2603232838"/>
      </p:ext>
    </p:extLst>
  </p:cSld>
  <p:clrMapOvr>
    <a:masterClrMapping/>
  </p:clrMapOvr>
  <mc:AlternateContent xmlns:mc="http://schemas.openxmlformats.org/markup-compatibility/2006">
    <mc:Choice xmlns:p159="http://schemas.microsoft.com/office/powerpoint/2015/09/main" Requires="p159">
      <p:transition spd="slow" advTm="54380">
        <p159:morph option="byObject"/>
      </p:transition>
    </mc:Choice>
    <mc:Fallback>
      <p:transition spd="slow" advTm="5438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540B6-345E-4968-B32D-A4669CDDE692}"/>
              </a:ext>
            </a:extLst>
          </p:cNvPr>
          <p:cNvSpPr>
            <a:spLocks noGrp="1"/>
          </p:cNvSpPr>
          <p:nvPr>
            <p:ph type="title"/>
          </p:nvPr>
        </p:nvSpPr>
        <p:spPr/>
        <p:txBody>
          <a:bodyPr/>
          <a:lstStyle/>
          <a:p>
            <a:r>
              <a:rPr lang="pt-BR" dirty="0" err="1"/>
              <a:t>Main</a:t>
            </a:r>
            <a:r>
              <a:rPr lang="pt-BR" dirty="0"/>
              <a:t> </a:t>
            </a:r>
            <a:r>
              <a:rPr lang="pt-BR" dirty="0" err="1"/>
              <a:t>topics</a:t>
            </a:r>
            <a:r>
              <a:rPr lang="pt-BR" dirty="0"/>
              <a:t> </a:t>
            </a:r>
            <a:r>
              <a:rPr lang="pt-BR" dirty="0" err="1"/>
              <a:t>about</a:t>
            </a:r>
            <a:r>
              <a:rPr lang="pt-BR" dirty="0"/>
              <a:t> </a:t>
            </a:r>
            <a:r>
              <a:rPr lang="pt-BR" dirty="0" err="1"/>
              <a:t>Returns</a:t>
            </a:r>
            <a:endParaRPr lang="en-CA" dirty="0"/>
          </a:p>
        </p:txBody>
      </p:sp>
      <p:sp>
        <p:nvSpPr>
          <p:cNvPr id="3" name="Content Placeholder 2">
            <a:extLst>
              <a:ext uri="{FF2B5EF4-FFF2-40B4-BE49-F238E27FC236}">
                <a16:creationId xmlns:a16="http://schemas.microsoft.com/office/drawing/2014/main" id="{DB80FA58-DE6F-4393-AF1E-05E2DECF50FA}"/>
              </a:ext>
            </a:extLst>
          </p:cNvPr>
          <p:cNvSpPr>
            <a:spLocks noGrp="1"/>
          </p:cNvSpPr>
          <p:nvPr>
            <p:ph idx="1"/>
          </p:nvPr>
        </p:nvSpPr>
        <p:spPr/>
        <p:txBody>
          <a:bodyPr/>
          <a:lstStyle/>
          <a:p>
            <a:pPr marL="0" indent="0">
              <a:buNone/>
            </a:pPr>
            <a:r>
              <a:rPr lang="en-US" dirty="0"/>
              <a:t>According with David Swensen (2011), these three are the most important aspects that affect returns.</a:t>
            </a:r>
          </a:p>
          <a:p>
            <a:pPr marL="0" indent="0">
              <a:buNone/>
            </a:pPr>
            <a:r>
              <a:rPr lang="en-US" dirty="0"/>
              <a:t>Security Selection</a:t>
            </a:r>
          </a:p>
          <a:p>
            <a:pPr lvl="1">
              <a:buFont typeface="Arial" panose="020B0604020202020204" pitchFamily="34" charset="0"/>
              <a:buChar char="•"/>
            </a:pPr>
            <a:r>
              <a:rPr lang="en-US" dirty="0"/>
              <a:t>Choosing the specific securities.</a:t>
            </a:r>
          </a:p>
          <a:p>
            <a:pPr marL="0" indent="0">
              <a:buNone/>
            </a:pPr>
            <a:r>
              <a:rPr lang="en-US" dirty="0"/>
              <a:t>Market Timing</a:t>
            </a:r>
          </a:p>
          <a:p>
            <a:pPr lvl="1">
              <a:buFont typeface="Arial" panose="020B0604020202020204" pitchFamily="34" charset="0"/>
              <a:buChar char="•"/>
            </a:pPr>
            <a:r>
              <a:rPr lang="en-US" dirty="0"/>
              <a:t>Choosing the assets to hold given a long run situation that you believe and that does not match with the short run situation.</a:t>
            </a:r>
          </a:p>
          <a:p>
            <a:pPr marL="0" indent="0">
              <a:buNone/>
            </a:pPr>
            <a:r>
              <a:rPr lang="en-US" dirty="0"/>
              <a:t>Asset Allocation</a:t>
            </a:r>
          </a:p>
          <a:p>
            <a:pPr lvl="1">
              <a:buFont typeface="Arial" panose="020B0604020202020204" pitchFamily="34" charset="0"/>
              <a:buChar char="•"/>
            </a:pPr>
            <a:r>
              <a:rPr lang="en-US" dirty="0"/>
              <a:t>The return achieved by the combination of different securities, with different correlations.</a:t>
            </a:r>
          </a:p>
        </p:txBody>
      </p:sp>
      <p:sp>
        <p:nvSpPr>
          <p:cNvPr id="4" name="Footer Placeholder 3">
            <a:extLst>
              <a:ext uri="{FF2B5EF4-FFF2-40B4-BE49-F238E27FC236}">
                <a16:creationId xmlns:a16="http://schemas.microsoft.com/office/drawing/2014/main" id="{CEB25036-A53F-49E8-86DE-D8456B42F35E}"/>
              </a:ext>
            </a:extLst>
          </p:cNvPr>
          <p:cNvSpPr>
            <a:spLocks noGrp="1"/>
          </p:cNvSpPr>
          <p:nvPr>
            <p:ph type="ftr" sz="quarter" idx="11"/>
          </p:nvPr>
        </p:nvSpPr>
        <p:spPr/>
        <p:txBody>
          <a:bodyPr/>
          <a:lstStyle/>
          <a:p>
            <a:r>
              <a:rPr lang="en-US" dirty="0"/>
              <a:t>Gabriel </a:t>
            </a:r>
            <a:r>
              <a:rPr lang="en-US" dirty="0" err="1"/>
              <a:t>Canuto</a:t>
            </a:r>
            <a:endParaRPr lang="en-US" dirty="0"/>
          </a:p>
        </p:txBody>
      </p:sp>
      <p:pic>
        <p:nvPicPr>
          <p:cNvPr id="7" name="Audio 6">
            <a:hlinkClick r:id="" action="ppaction://media"/>
            <a:extLst>
              <a:ext uri="{FF2B5EF4-FFF2-40B4-BE49-F238E27FC236}">
                <a16:creationId xmlns:a16="http://schemas.microsoft.com/office/drawing/2014/main" id="{C5453CE3-9D0E-4A65-88EF-308D1D01650A}"/>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32756820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4071">
        <p159:morph option="byObject"/>
      </p:transition>
    </mc:Choice>
    <mc:Fallback>
      <p:transition spd="slow" advTm="1407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46287-B8BC-4510-BD8A-670148365777}"/>
              </a:ext>
            </a:extLst>
          </p:cNvPr>
          <p:cNvSpPr>
            <a:spLocks noGrp="1"/>
          </p:cNvSpPr>
          <p:nvPr>
            <p:ph type="title"/>
          </p:nvPr>
        </p:nvSpPr>
        <p:spPr/>
        <p:txBody>
          <a:bodyPr/>
          <a:lstStyle/>
          <a:p>
            <a:r>
              <a:rPr lang="en-US" dirty="0"/>
              <a:t>Active Investing</a:t>
            </a:r>
          </a:p>
        </p:txBody>
      </p:sp>
      <p:sp>
        <p:nvSpPr>
          <p:cNvPr id="3" name="Content Placeholder 2">
            <a:extLst>
              <a:ext uri="{FF2B5EF4-FFF2-40B4-BE49-F238E27FC236}">
                <a16:creationId xmlns:a16="http://schemas.microsoft.com/office/drawing/2014/main" id="{01BA366B-213F-453C-9DA0-0CEFA2080DBE}"/>
              </a:ext>
            </a:extLst>
          </p:cNvPr>
          <p:cNvSpPr>
            <a:spLocks noGrp="1"/>
          </p:cNvSpPr>
          <p:nvPr>
            <p:ph idx="1"/>
          </p:nvPr>
        </p:nvSpPr>
        <p:spPr/>
        <p:txBody>
          <a:bodyPr/>
          <a:lstStyle/>
          <a:p>
            <a:pPr marL="0" indent="0">
              <a:buNone/>
            </a:pPr>
            <a:r>
              <a:rPr lang="en-US" dirty="0"/>
              <a:t>The goal of active investing:</a:t>
            </a:r>
          </a:p>
          <a:p>
            <a:pPr lvl="1">
              <a:buFont typeface="Arial" panose="020B0604020202020204" pitchFamily="34" charset="0"/>
              <a:buChar char="•"/>
            </a:pPr>
            <a:r>
              <a:rPr lang="en-US" dirty="0"/>
              <a:t>Performing better than the market</a:t>
            </a:r>
          </a:p>
          <a:p>
            <a:pPr marL="0" indent="0">
              <a:buNone/>
            </a:pPr>
            <a:r>
              <a:rPr lang="en-US" dirty="0"/>
              <a:t>How it is done:</a:t>
            </a:r>
          </a:p>
          <a:p>
            <a:pPr lvl="1">
              <a:buFont typeface="Arial" panose="020B0604020202020204" pitchFamily="34" charset="0"/>
              <a:buChar char="•"/>
            </a:pPr>
            <a:r>
              <a:rPr lang="en-US" dirty="0"/>
              <a:t>Security Selection, you give a value for a security different from the market, and you invest based on it.</a:t>
            </a:r>
          </a:p>
          <a:p>
            <a:pPr lvl="1">
              <a:buFont typeface="Arial" panose="020B0604020202020204" pitchFamily="34" charset="0"/>
              <a:buChar char="•"/>
            </a:pPr>
            <a:r>
              <a:rPr lang="en-US" dirty="0"/>
              <a:t>Market timing, you believe that the price is not reflecting all the future information, and invest based on when the price will reflect the long run situation that you are forecasting.</a:t>
            </a:r>
          </a:p>
          <a:p>
            <a:pPr lvl="1">
              <a:buFont typeface="Arial" panose="020B0604020202020204" pitchFamily="34" charset="0"/>
              <a:buChar char="•"/>
            </a:pPr>
            <a:r>
              <a:rPr lang="en-US" dirty="0"/>
              <a:t>Asset Allocation, relying heavily in statistics and math, they try to match the assets in the most efficient way.</a:t>
            </a:r>
          </a:p>
          <a:p>
            <a:pPr marL="0" indent="0">
              <a:buNone/>
            </a:pPr>
            <a:endParaRPr lang="en-US" dirty="0"/>
          </a:p>
          <a:p>
            <a:pPr marL="0" indent="0">
              <a:buNone/>
            </a:pPr>
            <a:endParaRPr lang="en-US" dirty="0"/>
          </a:p>
        </p:txBody>
      </p:sp>
      <p:sp>
        <p:nvSpPr>
          <p:cNvPr id="4" name="Footer Placeholder 3">
            <a:extLst>
              <a:ext uri="{FF2B5EF4-FFF2-40B4-BE49-F238E27FC236}">
                <a16:creationId xmlns:a16="http://schemas.microsoft.com/office/drawing/2014/main" id="{D625D6F4-F738-45BB-8D46-F5442365B1D5}"/>
              </a:ext>
            </a:extLst>
          </p:cNvPr>
          <p:cNvSpPr>
            <a:spLocks noGrp="1"/>
          </p:cNvSpPr>
          <p:nvPr>
            <p:ph type="ftr" sz="quarter" idx="11"/>
          </p:nvPr>
        </p:nvSpPr>
        <p:spPr/>
        <p:txBody>
          <a:bodyPr/>
          <a:lstStyle/>
          <a:p>
            <a:r>
              <a:rPr lang="en-US" dirty="0"/>
              <a:t>Gabriel </a:t>
            </a:r>
            <a:r>
              <a:rPr lang="en-US" dirty="0" err="1"/>
              <a:t>Canuto</a:t>
            </a:r>
            <a:endParaRPr lang="en-US" dirty="0"/>
          </a:p>
        </p:txBody>
      </p:sp>
      <p:pic>
        <p:nvPicPr>
          <p:cNvPr id="7" name="Audio 6">
            <a:hlinkClick r:id="" action="ppaction://media"/>
            <a:extLst>
              <a:ext uri="{FF2B5EF4-FFF2-40B4-BE49-F238E27FC236}">
                <a16:creationId xmlns:a16="http://schemas.microsoft.com/office/drawing/2014/main" id="{057DAA72-01F6-44F3-85EB-3C2165CEA0B4}"/>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30529264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71750">
        <p159:morph option="byObject"/>
      </p:transition>
    </mc:Choice>
    <mc:Fallback>
      <p:transition spd="slow" advTm="717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A9739-1F48-425E-B03A-5AF6B8847786}"/>
              </a:ext>
            </a:extLst>
          </p:cNvPr>
          <p:cNvSpPr>
            <a:spLocks noGrp="1"/>
          </p:cNvSpPr>
          <p:nvPr>
            <p:ph type="title"/>
          </p:nvPr>
        </p:nvSpPr>
        <p:spPr/>
        <p:txBody>
          <a:bodyPr/>
          <a:lstStyle/>
          <a:p>
            <a:r>
              <a:rPr lang="pt-BR" dirty="0" err="1"/>
              <a:t>Why</a:t>
            </a:r>
            <a:r>
              <a:rPr lang="pt-BR" dirty="0"/>
              <a:t> </a:t>
            </a:r>
            <a:r>
              <a:rPr lang="pt-BR" dirty="0" err="1"/>
              <a:t>investing</a:t>
            </a:r>
            <a:r>
              <a:rPr lang="pt-BR" dirty="0"/>
              <a:t> </a:t>
            </a:r>
            <a:r>
              <a:rPr lang="pt-BR" dirty="0" err="1"/>
              <a:t>passively</a:t>
            </a:r>
            <a:endParaRPr lang="en-CA" dirty="0"/>
          </a:p>
        </p:txBody>
      </p:sp>
      <p:sp>
        <p:nvSpPr>
          <p:cNvPr id="3" name="Content Placeholder 2">
            <a:extLst>
              <a:ext uri="{FF2B5EF4-FFF2-40B4-BE49-F238E27FC236}">
                <a16:creationId xmlns:a16="http://schemas.microsoft.com/office/drawing/2014/main" id="{BBB2A474-A230-4633-BE5C-7D7DDD832A03}"/>
              </a:ext>
            </a:extLst>
          </p:cNvPr>
          <p:cNvSpPr>
            <a:spLocks noGrp="1"/>
          </p:cNvSpPr>
          <p:nvPr>
            <p:ph idx="1"/>
          </p:nvPr>
        </p:nvSpPr>
        <p:spPr/>
        <p:txBody>
          <a:bodyPr/>
          <a:lstStyle/>
          <a:p>
            <a:r>
              <a:rPr lang="en-CA" dirty="0"/>
              <a:t>Ass you saw, it is now easy to invest actively, and it is probably not something that you can do individually. This makes most people giving their money for institutions to manage their money.</a:t>
            </a:r>
          </a:p>
          <a:p>
            <a:r>
              <a:rPr lang="en-CA" dirty="0"/>
              <a:t>But there are three main problems about investing in mutual funds:</a:t>
            </a:r>
          </a:p>
          <a:p>
            <a:pPr lvl="1"/>
            <a:r>
              <a:rPr lang="en-CA" dirty="0"/>
              <a:t>Choosing a good mutual fund is so difficult as choosing the best securities</a:t>
            </a:r>
          </a:p>
          <a:p>
            <a:pPr lvl="1"/>
            <a:r>
              <a:rPr lang="en-CA" dirty="0"/>
              <a:t>These services are expensive</a:t>
            </a:r>
          </a:p>
          <a:p>
            <a:pPr lvl="1"/>
            <a:r>
              <a:rPr lang="en-CA" dirty="0"/>
              <a:t>Studies have shown that investment institutions usually cannot “beat the market”, and even when they do so, they are uncapable to keep it. This due to the efficient market hypothesis (Bhattacharya &amp; Galpin, 2011).</a:t>
            </a:r>
          </a:p>
          <a:p>
            <a:pPr lvl="1"/>
            <a:endParaRPr lang="en-CA" dirty="0"/>
          </a:p>
          <a:p>
            <a:pPr marL="201168" lvl="1" indent="0">
              <a:buNone/>
            </a:pPr>
            <a:r>
              <a:rPr lang="en-CA" dirty="0"/>
              <a:t>So the best thing to do, would be holding the market itself, and think more about your portfolio allocation.</a:t>
            </a:r>
          </a:p>
          <a:p>
            <a:pPr marL="201168" lvl="1" indent="0">
              <a:buNone/>
            </a:pPr>
            <a:endParaRPr lang="en-CA" dirty="0"/>
          </a:p>
          <a:p>
            <a:pPr lvl="1"/>
            <a:endParaRPr lang="en-CA" dirty="0"/>
          </a:p>
          <a:p>
            <a:pPr lvl="1"/>
            <a:endParaRPr lang="en-CA" dirty="0"/>
          </a:p>
        </p:txBody>
      </p:sp>
      <p:sp>
        <p:nvSpPr>
          <p:cNvPr id="4" name="Footer Placeholder 3">
            <a:extLst>
              <a:ext uri="{FF2B5EF4-FFF2-40B4-BE49-F238E27FC236}">
                <a16:creationId xmlns:a16="http://schemas.microsoft.com/office/drawing/2014/main" id="{F847168E-A3DB-496E-A2D3-DDA0512CD1BD}"/>
              </a:ext>
            </a:extLst>
          </p:cNvPr>
          <p:cNvSpPr>
            <a:spLocks noGrp="1"/>
          </p:cNvSpPr>
          <p:nvPr>
            <p:ph type="ftr" sz="quarter" idx="11"/>
          </p:nvPr>
        </p:nvSpPr>
        <p:spPr/>
        <p:txBody>
          <a:bodyPr/>
          <a:lstStyle/>
          <a:p>
            <a:r>
              <a:rPr lang="en-US"/>
              <a:t>Gabriel Canuto</a:t>
            </a:r>
          </a:p>
        </p:txBody>
      </p:sp>
      <p:pic>
        <p:nvPicPr>
          <p:cNvPr id="7" name="Audio 6">
            <a:hlinkClick r:id="" action="ppaction://media"/>
            <a:extLst>
              <a:ext uri="{FF2B5EF4-FFF2-40B4-BE49-F238E27FC236}">
                <a16:creationId xmlns:a16="http://schemas.microsoft.com/office/drawing/2014/main" id="{3308F383-C091-49F2-B8D8-5FADE6C53602}"/>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25000683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35227">
        <p159:morph option="byObject"/>
      </p:transition>
    </mc:Choice>
    <mc:Fallback>
      <p:transition spd="slow" advTm="3522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6DD13-2930-411D-A3A1-12561CE16CA8}"/>
              </a:ext>
            </a:extLst>
          </p:cNvPr>
          <p:cNvSpPr>
            <a:spLocks noGrp="1"/>
          </p:cNvSpPr>
          <p:nvPr>
            <p:ph type="title"/>
          </p:nvPr>
        </p:nvSpPr>
        <p:spPr/>
        <p:txBody>
          <a:bodyPr>
            <a:normAutofit/>
          </a:bodyPr>
          <a:lstStyle/>
          <a:p>
            <a:r>
              <a:rPr lang="en-CA" dirty="0"/>
              <a:t>The new trend of Passive investing</a:t>
            </a:r>
            <a:endParaRPr lang="en-US" dirty="0"/>
          </a:p>
        </p:txBody>
      </p:sp>
      <p:sp>
        <p:nvSpPr>
          <p:cNvPr id="5" name="TextBox 4">
            <a:extLst>
              <a:ext uri="{FF2B5EF4-FFF2-40B4-BE49-F238E27FC236}">
                <a16:creationId xmlns:a16="http://schemas.microsoft.com/office/drawing/2014/main" id="{5084D05F-DEC3-45D3-B36A-EE84A6DDED20}"/>
              </a:ext>
            </a:extLst>
          </p:cNvPr>
          <p:cNvSpPr txBox="1"/>
          <p:nvPr/>
        </p:nvSpPr>
        <p:spPr>
          <a:xfrm>
            <a:off x="4456272" y="5410417"/>
            <a:ext cx="6503896" cy="646331"/>
          </a:xfrm>
          <a:prstGeom prst="rect">
            <a:avLst/>
          </a:prstGeom>
          <a:noFill/>
        </p:spPr>
        <p:txBody>
          <a:bodyPr wrap="none" rtlCol="0">
            <a:spAutoFit/>
          </a:bodyPr>
          <a:lstStyle/>
          <a:p>
            <a:r>
              <a:rPr lang="en-CA" dirty="0" err="1"/>
              <a:t>Anadu</a:t>
            </a:r>
            <a:r>
              <a:rPr lang="en-CA" dirty="0"/>
              <a:t>, </a:t>
            </a:r>
            <a:r>
              <a:rPr lang="en-CA" dirty="0" err="1"/>
              <a:t>Kruttli</a:t>
            </a:r>
            <a:r>
              <a:rPr lang="en-CA" dirty="0"/>
              <a:t>, McCabe, &amp; </a:t>
            </a:r>
            <a:r>
              <a:rPr lang="en-CA" dirty="0" err="1"/>
              <a:t>Osambela</a:t>
            </a:r>
            <a:r>
              <a:rPr lang="en-CA" dirty="0"/>
              <a:t>, Figure 1: Total assets in active</a:t>
            </a:r>
          </a:p>
          <a:p>
            <a:r>
              <a:rPr lang="en-CA" dirty="0"/>
              <a:t>and passive MFs and ETFs and passive share of total, 2020</a:t>
            </a:r>
            <a:endParaRPr lang="en-US" dirty="0"/>
          </a:p>
        </p:txBody>
      </p:sp>
      <p:sp>
        <p:nvSpPr>
          <p:cNvPr id="6" name="TextBox 5">
            <a:extLst>
              <a:ext uri="{FF2B5EF4-FFF2-40B4-BE49-F238E27FC236}">
                <a16:creationId xmlns:a16="http://schemas.microsoft.com/office/drawing/2014/main" id="{96020FC6-6B95-4AC4-AC2D-C361C326C61C}"/>
              </a:ext>
            </a:extLst>
          </p:cNvPr>
          <p:cNvSpPr txBox="1"/>
          <p:nvPr/>
        </p:nvSpPr>
        <p:spPr>
          <a:xfrm>
            <a:off x="532198" y="2973724"/>
            <a:ext cx="4555158" cy="1200329"/>
          </a:xfrm>
          <a:prstGeom prst="rect">
            <a:avLst/>
          </a:prstGeom>
          <a:noFill/>
        </p:spPr>
        <p:txBody>
          <a:bodyPr wrap="square" rtlCol="0">
            <a:spAutoFit/>
          </a:bodyPr>
          <a:lstStyle/>
          <a:p>
            <a:r>
              <a:rPr lang="en-US" dirty="0"/>
              <a:t>We can see that passive investing has been Increasing its market share in the Financial</a:t>
            </a:r>
          </a:p>
          <a:p>
            <a:r>
              <a:rPr lang="en-US" dirty="0"/>
              <a:t>Market, and people are starting to adopt more it.</a:t>
            </a:r>
          </a:p>
        </p:txBody>
      </p:sp>
      <p:sp>
        <p:nvSpPr>
          <p:cNvPr id="7" name="Footer Placeholder 6">
            <a:extLst>
              <a:ext uri="{FF2B5EF4-FFF2-40B4-BE49-F238E27FC236}">
                <a16:creationId xmlns:a16="http://schemas.microsoft.com/office/drawing/2014/main" id="{54119720-E005-40B4-970F-C4C3C73F6E9F}"/>
              </a:ext>
            </a:extLst>
          </p:cNvPr>
          <p:cNvSpPr>
            <a:spLocks noGrp="1"/>
          </p:cNvSpPr>
          <p:nvPr>
            <p:ph type="ftr" sz="quarter" idx="11"/>
          </p:nvPr>
        </p:nvSpPr>
        <p:spPr/>
        <p:txBody>
          <a:bodyPr/>
          <a:lstStyle/>
          <a:p>
            <a:r>
              <a:rPr lang="en-US"/>
              <a:t>Gabriel Canuto</a:t>
            </a:r>
          </a:p>
        </p:txBody>
      </p:sp>
      <p:pic>
        <p:nvPicPr>
          <p:cNvPr id="11" name="Picture 10" descr="Chart, line chart, histogram&#10;&#10;Description automatically generated">
            <a:extLst>
              <a:ext uri="{FF2B5EF4-FFF2-40B4-BE49-F238E27FC236}">
                <a16:creationId xmlns:a16="http://schemas.microsoft.com/office/drawing/2014/main" id="{A9AD119D-36DE-48AE-88E3-7613C3B62F3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273282" y="2102493"/>
            <a:ext cx="5097936" cy="3106406"/>
          </a:xfrm>
          <a:prstGeom prst="rect">
            <a:avLst/>
          </a:prstGeom>
        </p:spPr>
      </p:pic>
      <p:pic>
        <p:nvPicPr>
          <p:cNvPr id="15" name="Audio 14">
            <a:hlinkClick r:id="" action="ppaction://media"/>
            <a:extLst>
              <a:ext uri="{FF2B5EF4-FFF2-40B4-BE49-F238E27FC236}">
                <a16:creationId xmlns:a16="http://schemas.microsoft.com/office/drawing/2014/main" id="{4934F78F-C857-4D87-8CCD-A516ABE382F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16422757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6193">
        <p159:morph option="byObject"/>
      </p:transition>
    </mc:Choice>
    <mc:Fallback>
      <p:transition spd="slow" advTm="619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000"/>
                                        <p:tgtEl>
                                          <p:spTgt spid="6"/>
                                        </p:tgtEl>
                                      </p:cBhvr>
                                    </p:animEffect>
                                    <p:anim calcmode="lin" valueType="num">
                                      <p:cBhvr>
                                        <p:cTn id="12" dur="1000" fill="hold"/>
                                        <p:tgtEl>
                                          <p:spTgt spid="6"/>
                                        </p:tgtEl>
                                        <p:attrNameLst>
                                          <p:attrName>ppt_x</p:attrName>
                                        </p:attrNameLst>
                                      </p:cBhvr>
                                      <p:tavLst>
                                        <p:tav tm="0">
                                          <p:val>
                                            <p:strVal val="#ppt_x"/>
                                          </p:val>
                                        </p:tav>
                                        <p:tav tm="100000">
                                          <p:val>
                                            <p:strVal val="#ppt_x"/>
                                          </p:val>
                                        </p:tav>
                                      </p:tavLst>
                                    </p:anim>
                                    <p:anim calcmode="lin" valueType="num">
                                      <p:cBhvr>
                                        <p:cTn id="1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nodeType="click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randombar(horizontal)">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1000"/>
                                        <p:tgtEl>
                                          <p:spTgt spid="5"/>
                                        </p:tgtEl>
                                      </p:cBhvr>
                                    </p:animEffect>
                                    <p:anim calcmode="lin" valueType="num">
                                      <p:cBhvr>
                                        <p:cTn id="24" dur="1000" fill="hold"/>
                                        <p:tgtEl>
                                          <p:spTgt spid="5"/>
                                        </p:tgtEl>
                                        <p:attrNameLst>
                                          <p:attrName>ppt_x</p:attrName>
                                        </p:attrNameLst>
                                      </p:cBhvr>
                                      <p:tavLst>
                                        <p:tav tm="0">
                                          <p:val>
                                            <p:strVal val="#ppt_x"/>
                                          </p:val>
                                        </p:tav>
                                        <p:tav tm="100000">
                                          <p:val>
                                            <p:strVal val="#ppt_x"/>
                                          </p:val>
                                        </p:tav>
                                      </p:tavLst>
                                    </p:anim>
                                    <p:anim calcmode="lin" valueType="num">
                                      <p:cBhvr>
                                        <p:cTn id="2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6" fill="hold" display="0">
                  <p:stCondLst>
                    <p:cond delay="indefinite"/>
                  </p:stCondLst>
                  <p:endCondLst>
                    <p:cond evt="onStopAudio" delay="0">
                      <p:tgtEl>
                        <p:sldTgt/>
                      </p:tgtEl>
                    </p:cond>
                  </p:endCondLst>
                </p:cTn>
                <p:tgtEl>
                  <p:spTgt spid="15"/>
                </p:tgtEl>
              </p:cMediaNode>
            </p:audio>
          </p:childTnLst>
        </p:cTn>
      </p:par>
    </p:tnLst>
    <p:bldLst>
      <p:bldP spid="5" grpId="0"/>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A6BFB-7135-47B3-BC11-27D770A184B1}"/>
              </a:ext>
            </a:extLst>
          </p:cNvPr>
          <p:cNvSpPr>
            <a:spLocks noGrp="1"/>
          </p:cNvSpPr>
          <p:nvPr>
            <p:ph type="title"/>
          </p:nvPr>
        </p:nvSpPr>
        <p:spPr/>
        <p:txBody>
          <a:bodyPr/>
          <a:lstStyle/>
          <a:p>
            <a:r>
              <a:rPr lang="pt-BR" dirty="0" err="1"/>
              <a:t>How</a:t>
            </a:r>
            <a:r>
              <a:rPr lang="pt-BR" dirty="0"/>
              <a:t> </a:t>
            </a:r>
            <a:r>
              <a:rPr lang="pt-BR" dirty="0" err="1"/>
              <a:t>to</a:t>
            </a:r>
            <a:r>
              <a:rPr lang="pt-BR" dirty="0"/>
              <a:t> </a:t>
            </a:r>
            <a:r>
              <a:rPr lang="pt-BR" dirty="0" err="1"/>
              <a:t>invest</a:t>
            </a:r>
            <a:r>
              <a:rPr lang="pt-BR" dirty="0"/>
              <a:t> </a:t>
            </a:r>
            <a:r>
              <a:rPr lang="pt-BR" dirty="0" err="1"/>
              <a:t>passively</a:t>
            </a:r>
            <a:endParaRPr lang="en-CA" dirty="0"/>
          </a:p>
        </p:txBody>
      </p:sp>
      <p:sp>
        <p:nvSpPr>
          <p:cNvPr id="3" name="Content Placeholder 2">
            <a:extLst>
              <a:ext uri="{FF2B5EF4-FFF2-40B4-BE49-F238E27FC236}">
                <a16:creationId xmlns:a16="http://schemas.microsoft.com/office/drawing/2014/main" id="{70252950-9F34-4068-9C48-1D4337597D67}"/>
              </a:ext>
            </a:extLst>
          </p:cNvPr>
          <p:cNvSpPr>
            <a:spLocks noGrp="1"/>
          </p:cNvSpPr>
          <p:nvPr>
            <p:ph idx="1"/>
          </p:nvPr>
        </p:nvSpPr>
        <p:spPr/>
        <p:txBody>
          <a:bodyPr/>
          <a:lstStyle/>
          <a:p>
            <a:r>
              <a:rPr lang="en-CA" dirty="0"/>
              <a:t>There are many ways to invest passively. But in order to keep the content simple, lets cover the main topics about it.</a:t>
            </a:r>
          </a:p>
          <a:p>
            <a:pPr lvl="1">
              <a:buFont typeface="Arial" panose="020B0604020202020204" pitchFamily="34" charset="0"/>
              <a:buChar char="•"/>
            </a:pPr>
            <a:r>
              <a:rPr lang="en-CA" dirty="0"/>
              <a:t>Decide your level of risk</a:t>
            </a:r>
          </a:p>
          <a:p>
            <a:pPr lvl="1">
              <a:buFont typeface="Arial" panose="020B0604020202020204" pitchFamily="34" charset="0"/>
              <a:buChar char="•"/>
            </a:pPr>
            <a:r>
              <a:rPr lang="en-CA" dirty="0"/>
              <a:t>Decide the asset classes that you want to hold</a:t>
            </a:r>
          </a:p>
          <a:p>
            <a:pPr lvl="1">
              <a:buFont typeface="Arial" panose="020B0604020202020204" pitchFamily="34" charset="0"/>
              <a:buChar char="•"/>
            </a:pPr>
            <a:r>
              <a:rPr lang="en-CA" dirty="0"/>
              <a:t>Decide the weight in each one</a:t>
            </a:r>
          </a:p>
          <a:p>
            <a:pPr lvl="1">
              <a:buFont typeface="Arial" panose="020B0604020202020204" pitchFamily="34" charset="0"/>
              <a:buChar char="•"/>
            </a:pPr>
            <a:r>
              <a:rPr lang="en-CA" dirty="0"/>
              <a:t>Decide how will be the rebalancing of the weights</a:t>
            </a:r>
          </a:p>
        </p:txBody>
      </p:sp>
      <p:sp>
        <p:nvSpPr>
          <p:cNvPr id="4" name="Footer Placeholder 3">
            <a:extLst>
              <a:ext uri="{FF2B5EF4-FFF2-40B4-BE49-F238E27FC236}">
                <a16:creationId xmlns:a16="http://schemas.microsoft.com/office/drawing/2014/main" id="{D7DE556F-8029-4126-AC32-0A710AF108A2}"/>
              </a:ext>
            </a:extLst>
          </p:cNvPr>
          <p:cNvSpPr>
            <a:spLocks noGrp="1"/>
          </p:cNvSpPr>
          <p:nvPr>
            <p:ph type="ftr" sz="quarter" idx="11"/>
          </p:nvPr>
        </p:nvSpPr>
        <p:spPr/>
        <p:txBody>
          <a:bodyPr/>
          <a:lstStyle/>
          <a:p>
            <a:r>
              <a:rPr lang="en-US"/>
              <a:t>Gabriel Canuto</a:t>
            </a:r>
          </a:p>
        </p:txBody>
      </p:sp>
      <p:pic>
        <p:nvPicPr>
          <p:cNvPr id="7" name="Audio 6">
            <a:hlinkClick r:id="" action="ppaction://media"/>
            <a:extLst>
              <a:ext uri="{FF2B5EF4-FFF2-40B4-BE49-F238E27FC236}">
                <a16:creationId xmlns:a16="http://schemas.microsoft.com/office/drawing/2014/main" id="{892D2C84-F95D-4AE3-BA37-96C8005EA5FE}"/>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37622799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31927">
        <p159:morph option="byObject"/>
      </p:transition>
    </mc:Choice>
    <mc:Fallback>
      <p:transition spd="slow" advTm="3192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E0EAD-3587-4539-95FB-D91E8B696AEF}"/>
              </a:ext>
            </a:extLst>
          </p:cNvPr>
          <p:cNvSpPr>
            <a:spLocks noGrp="1"/>
          </p:cNvSpPr>
          <p:nvPr>
            <p:ph type="title"/>
          </p:nvPr>
        </p:nvSpPr>
        <p:spPr/>
        <p:txBody>
          <a:bodyPr/>
          <a:lstStyle/>
          <a:p>
            <a:r>
              <a:rPr lang="en-US" dirty="0"/>
              <a:t>ETFs </a:t>
            </a:r>
          </a:p>
        </p:txBody>
      </p:sp>
      <p:sp>
        <p:nvSpPr>
          <p:cNvPr id="3" name="Content Placeholder 2">
            <a:extLst>
              <a:ext uri="{FF2B5EF4-FFF2-40B4-BE49-F238E27FC236}">
                <a16:creationId xmlns:a16="http://schemas.microsoft.com/office/drawing/2014/main" id="{D146EAC5-7310-4055-89CE-F58F9940A3CE}"/>
              </a:ext>
            </a:extLst>
          </p:cNvPr>
          <p:cNvSpPr>
            <a:spLocks noGrp="1"/>
          </p:cNvSpPr>
          <p:nvPr>
            <p:ph idx="1"/>
          </p:nvPr>
        </p:nvSpPr>
        <p:spPr/>
        <p:txBody>
          <a:bodyPr/>
          <a:lstStyle/>
          <a:p>
            <a:r>
              <a:rPr lang="en-CA" dirty="0"/>
              <a:t>Exchange-traded funds are a type of security that tracks an index, sector, commodity, or other asset, but which can be purchased or sold on a stock exchange the same way a regular stock can.</a:t>
            </a:r>
          </a:p>
          <a:p>
            <a:r>
              <a:rPr lang="en-US" dirty="0"/>
              <a:t>Example of ETFs:</a:t>
            </a:r>
          </a:p>
          <a:p>
            <a:endParaRPr lang="en-CA" dirty="0"/>
          </a:p>
        </p:txBody>
      </p:sp>
      <p:graphicFrame>
        <p:nvGraphicFramePr>
          <p:cNvPr id="6" name="Table 5">
            <a:extLst>
              <a:ext uri="{FF2B5EF4-FFF2-40B4-BE49-F238E27FC236}">
                <a16:creationId xmlns:a16="http://schemas.microsoft.com/office/drawing/2014/main" id="{51D80AFE-945C-4F96-BB35-7F53C7A24DF4}"/>
              </a:ext>
            </a:extLst>
          </p:cNvPr>
          <p:cNvGraphicFramePr>
            <a:graphicFrameLocks noGrp="1"/>
          </p:cNvGraphicFramePr>
          <p:nvPr>
            <p:extLst>
              <p:ext uri="{D42A27DB-BD31-4B8C-83A1-F6EECF244321}">
                <p14:modId xmlns:p14="http://schemas.microsoft.com/office/powerpoint/2010/main" val="4180050930"/>
              </p:ext>
            </p:extLst>
          </p:nvPr>
        </p:nvGraphicFramePr>
        <p:xfrm>
          <a:off x="1862182" y="3004458"/>
          <a:ext cx="8528595" cy="2747411"/>
        </p:xfrm>
        <a:graphic>
          <a:graphicData uri="http://schemas.openxmlformats.org/drawingml/2006/table">
            <a:tbl>
              <a:tblPr>
                <a:tableStyleId>{5C22544A-7EE6-4342-B048-85BDC9FD1C3A}</a:tableStyleId>
              </a:tblPr>
              <a:tblGrid>
                <a:gridCol w="791315">
                  <a:extLst>
                    <a:ext uri="{9D8B030D-6E8A-4147-A177-3AD203B41FA5}">
                      <a16:colId xmlns:a16="http://schemas.microsoft.com/office/drawing/2014/main" val="3274382365"/>
                    </a:ext>
                  </a:extLst>
                </a:gridCol>
                <a:gridCol w="4337567">
                  <a:extLst>
                    <a:ext uri="{9D8B030D-6E8A-4147-A177-3AD203B41FA5}">
                      <a16:colId xmlns:a16="http://schemas.microsoft.com/office/drawing/2014/main" val="3667556129"/>
                    </a:ext>
                  </a:extLst>
                </a:gridCol>
                <a:gridCol w="1992935">
                  <a:extLst>
                    <a:ext uri="{9D8B030D-6E8A-4147-A177-3AD203B41FA5}">
                      <a16:colId xmlns:a16="http://schemas.microsoft.com/office/drawing/2014/main" val="575578639"/>
                    </a:ext>
                  </a:extLst>
                </a:gridCol>
                <a:gridCol w="1406778">
                  <a:extLst>
                    <a:ext uri="{9D8B030D-6E8A-4147-A177-3AD203B41FA5}">
                      <a16:colId xmlns:a16="http://schemas.microsoft.com/office/drawing/2014/main" val="2846935447"/>
                    </a:ext>
                  </a:extLst>
                </a:gridCol>
              </a:tblGrid>
              <a:tr h="293615">
                <a:tc>
                  <a:txBody>
                    <a:bodyPr/>
                    <a:lstStyle/>
                    <a:p>
                      <a:pPr algn="l" fontAlgn="b"/>
                      <a:r>
                        <a:rPr lang="en-CA" sz="1800" b="1" u="none" strike="noStrike">
                          <a:effectLst/>
                        </a:rPr>
                        <a:t>ETF</a:t>
                      </a:r>
                      <a:endParaRPr lang="en-CA" sz="1800" b="1"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CA" sz="1800" b="1" u="none" strike="noStrike">
                          <a:effectLst/>
                        </a:rPr>
                        <a:t>Name</a:t>
                      </a:r>
                      <a:endParaRPr lang="en-CA" sz="1800" b="1"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CA" sz="1800" b="1" u="none" strike="noStrike">
                          <a:effectLst/>
                        </a:rPr>
                        <a:t>Segment</a:t>
                      </a:r>
                      <a:endParaRPr lang="en-CA" sz="1800" b="1"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CA" sz="1800" b="1" u="none" strike="noStrike" dirty="0">
                          <a:effectLst/>
                        </a:rPr>
                        <a:t>Fee</a:t>
                      </a:r>
                      <a:endParaRPr lang="en-CA" sz="18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778152566"/>
                  </a:ext>
                </a:extLst>
              </a:tr>
              <a:tr h="385893">
                <a:tc>
                  <a:txBody>
                    <a:bodyPr/>
                    <a:lstStyle/>
                    <a:p>
                      <a:pPr algn="l" fontAlgn="b"/>
                      <a:r>
                        <a:rPr lang="en-CA" sz="1800" u="none" strike="noStrike">
                          <a:effectLst/>
                        </a:rPr>
                        <a:t>GLD</a:t>
                      </a:r>
                      <a:endParaRPr lang="en-CA" sz="18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CA" sz="1800" u="none" strike="noStrike">
                          <a:effectLst/>
                        </a:rPr>
                        <a:t>SPDR Gold Trust</a:t>
                      </a:r>
                      <a:endParaRPr lang="en-CA" sz="18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CA" sz="1800" u="none" strike="noStrike">
                          <a:effectLst/>
                        </a:rPr>
                        <a:t>Commodities</a:t>
                      </a:r>
                      <a:endParaRPr lang="en-CA" sz="1800" b="0" i="0" u="none" strike="noStrike">
                        <a:solidFill>
                          <a:srgbClr val="000000"/>
                        </a:solidFill>
                        <a:effectLst/>
                        <a:latin typeface="Calibri" panose="020F0502020204030204" pitchFamily="34" charset="0"/>
                      </a:endParaRPr>
                    </a:p>
                  </a:txBody>
                  <a:tcPr marL="9525" marR="9525" marT="47625" marB="47625" anchor="b"/>
                </a:tc>
                <a:tc>
                  <a:txBody>
                    <a:bodyPr/>
                    <a:lstStyle/>
                    <a:p>
                      <a:pPr algn="l" fontAlgn="b"/>
                      <a:r>
                        <a:rPr lang="en-CA" sz="1800" u="none" strike="noStrike" dirty="0">
                          <a:effectLst/>
                        </a:rPr>
                        <a:t>0.40%</a:t>
                      </a:r>
                      <a:endParaRPr lang="en-CA" sz="18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315510588"/>
                  </a:ext>
                </a:extLst>
              </a:tr>
              <a:tr h="279633">
                <a:tc>
                  <a:txBody>
                    <a:bodyPr/>
                    <a:lstStyle/>
                    <a:p>
                      <a:pPr algn="l" fontAlgn="b"/>
                      <a:r>
                        <a:rPr lang="en-CA" sz="1800" u="none" strike="noStrike">
                          <a:effectLst/>
                        </a:rPr>
                        <a:t>BITO</a:t>
                      </a:r>
                      <a:endParaRPr lang="en-CA" sz="18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CA" sz="1800" u="none" strike="noStrike" dirty="0" err="1">
                          <a:effectLst/>
                        </a:rPr>
                        <a:t>ProShares</a:t>
                      </a:r>
                      <a:r>
                        <a:rPr lang="en-CA" sz="1800" u="none" strike="noStrike" dirty="0">
                          <a:effectLst/>
                        </a:rPr>
                        <a:t> Bitcoin Strategy ETF</a:t>
                      </a:r>
                      <a:endParaRPr lang="en-CA"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CA" sz="1800" u="none" strike="noStrike">
                          <a:effectLst/>
                        </a:rPr>
                        <a:t>Currency</a:t>
                      </a:r>
                      <a:endParaRPr lang="en-CA" sz="18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CA" sz="1800" u="none" strike="noStrike">
                          <a:effectLst/>
                        </a:rPr>
                        <a:t>0.95%</a:t>
                      </a:r>
                      <a:endParaRPr lang="en-CA" sz="18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901840924"/>
                  </a:ext>
                </a:extLst>
              </a:tr>
              <a:tr h="385893">
                <a:tc>
                  <a:txBody>
                    <a:bodyPr/>
                    <a:lstStyle/>
                    <a:p>
                      <a:pPr algn="l" fontAlgn="b"/>
                      <a:r>
                        <a:rPr lang="en-CA" sz="1800" u="none" strike="noStrike">
                          <a:effectLst/>
                        </a:rPr>
                        <a:t>IVV</a:t>
                      </a:r>
                      <a:endParaRPr lang="en-CA" sz="18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CA" sz="1800" u="none" strike="noStrike" dirty="0">
                          <a:effectLst/>
                        </a:rPr>
                        <a:t>iShares Core S&amp;P 500 ETF</a:t>
                      </a:r>
                      <a:endParaRPr lang="en-CA"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CA" sz="1800" u="none" strike="noStrike">
                          <a:effectLst/>
                        </a:rPr>
                        <a:t>Equity</a:t>
                      </a:r>
                      <a:endParaRPr lang="en-CA" sz="18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CA" sz="1800" u="none" strike="noStrike">
                          <a:effectLst/>
                        </a:rPr>
                        <a:t>0.03%</a:t>
                      </a:r>
                      <a:endParaRPr lang="en-CA" sz="1800" b="0" i="0" u="none" strike="noStrike">
                        <a:solidFill>
                          <a:srgbClr val="000000"/>
                        </a:solidFill>
                        <a:effectLst/>
                        <a:latin typeface="Calibri" panose="020F0502020204030204" pitchFamily="34" charset="0"/>
                      </a:endParaRPr>
                    </a:p>
                  </a:txBody>
                  <a:tcPr marL="9525" marR="9525" marT="47625" marB="47625" anchor="b"/>
                </a:tc>
                <a:extLst>
                  <a:ext uri="{0D108BD9-81ED-4DB2-BD59-A6C34878D82A}">
                    <a16:rowId xmlns:a16="http://schemas.microsoft.com/office/drawing/2014/main" val="2578454516"/>
                  </a:ext>
                </a:extLst>
              </a:tr>
              <a:tr h="506136">
                <a:tc>
                  <a:txBody>
                    <a:bodyPr/>
                    <a:lstStyle/>
                    <a:p>
                      <a:pPr algn="l" fontAlgn="b"/>
                      <a:r>
                        <a:rPr lang="en-CA" sz="1800" u="none" strike="noStrike">
                          <a:effectLst/>
                        </a:rPr>
                        <a:t>AGG</a:t>
                      </a:r>
                      <a:endParaRPr lang="en-CA" sz="18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CA" sz="1800" u="none" strike="noStrike" dirty="0">
                          <a:effectLst/>
                        </a:rPr>
                        <a:t>iShares Core U.S. Aggregate Bond ETF</a:t>
                      </a:r>
                      <a:endParaRPr lang="en-CA"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CA" sz="1800" u="none" strike="noStrike">
                          <a:effectLst/>
                        </a:rPr>
                        <a:t>Fixed Income</a:t>
                      </a:r>
                      <a:endParaRPr lang="en-CA" sz="1800" b="0" i="0" u="none" strike="noStrike">
                        <a:solidFill>
                          <a:srgbClr val="000000"/>
                        </a:solidFill>
                        <a:effectLst/>
                        <a:latin typeface="Calibri" panose="020F0502020204030204" pitchFamily="34" charset="0"/>
                      </a:endParaRPr>
                    </a:p>
                  </a:txBody>
                  <a:tcPr marL="9525" marR="9525" marT="47625" marB="47625" anchor="b"/>
                </a:tc>
                <a:tc>
                  <a:txBody>
                    <a:bodyPr/>
                    <a:lstStyle/>
                    <a:p>
                      <a:pPr algn="l" fontAlgn="b"/>
                      <a:r>
                        <a:rPr lang="en-CA" sz="1800" u="none" strike="noStrike">
                          <a:effectLst/>
                        </a:rPr>
                        <a:t>0.04%</a:t>
                      </a:r>
                      <a:endParaRPr lang="en-CA" sz="1800" b="0" i="0" u="none" strike="noStrike">
                        <a:solidFill>
                          <a:srgbClr val="000000"/>
                        </a:solidFill>
                        <a:effectLst/>
                        <a:latin typeface="Calibri" panose="020F0502020204030204" pitchFamily="34" charset="0"/>
                      </a:endParaRPr>
                    </a:p>
                  </a:txBody>
                  <a:tcPr marL="9525" marR="9525" marT="47625" marB="47625" anchor="b"/>
                </a:tc>
                <a:extLst>
                  <a:ext uri="{0D108BD9-81ED-4DB2-BD59-A6C34878D82A}">
                    <a16:rowId xmlns:a16="http://schemas.microsoft.com/office/drawing/2014/main" val="231218558"/>
                  </a:ext>
                </a:extLst>
              </a:tr>
              <a:tr h="385893">
                <a:tc>
                  <a:txBody>
                    <a:bodyPr/>
                    <a:lstStyle/>
                    <a:p>
                      <a:pPr algn="l" fontAlgn="b"/>
                      <a:r>
                        <a:rPr lang="en-CA" sz="1800" u="none" strike="noStrike">
                          <a:effectLst/>
                        </a:rPr>
                        <a:t>TIP</a:t>
                      </a:r>
                      <a:endParaRPr lang="en-CA" sz="18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CA" sz="1800" u="none" strike="noStrike">
                          <a:effectLst/>
                        </a:rPr>
                        <a:t>iShares TIPS Bond ETF</a:t>
                      </a:r>
                      <a:endParaRPr lang="en-CA" sz="18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CA" sz="1800" u="none" strike="noStrike">
                          <a:effectLst/>
                        </a:rPr>
                        <a:t>Fixed Income</a:t>
                      </a:r>
                      <a:endParaRPr lang="en-CA" sz="1800" b="0" i="0" u="none" strike="noStrike">
                        <a:solidFill>
                          <a:srgbClr val="000000"/>
                        </a:solidFill>
                        <a:effectLst/>
                        <a:latin typeface="Calibri" panose="020F0502020204030204" pitchFamily="34" charset="0"/>
                      </a:endParaRPr>
                    </a:p>
                  </a:txBody>
                  <a:tcPr marL="9525" marR="9525" marT="47625" marB="47625" anchor="b"/>
                </a:tc>
                <a:tc>
                  <a:txBody>
                    <a:bodyPr/>
                    <a:lstStyle/>
                    <a:p>
                      <a:pPr algn="l" fontAlgn="b"/>
                      <a:r>
                        <a:rPr lang="en-CA" sz="1800" u="none" strike="noStrike">
                          <a:effectLst/>
                        </a:rPr>
                        <a:t>0.19%</a:t>
                      </a:r>
                      <a:endParaRPr lang="en-CA" sz="1800" b="0" i="0" u="none" strike="noStrike">
                        <a:solidFill>
                          <a:srgbClr val="000000"/>
                        </a:solidFill>
                        <a:effectLst/>
                        <a:latin typeface="Calibri" panose="020F0502020204030204" pitchFamily="34" charset="0"/>
                      </a:endParaRPr>
                    </a:p>
                  </a:txBody>
                  <a:tcPr marL="9525" marR="9525" marT="47625" marB="47625" anchor="b"/>
                </a:tc>
                <a:extLst>
                  <a:ext uri="{0D108BD9-81ED-4DB2-BD59-A6C34878D82A}">
                    <a16:rowId xmlns:a16="http://schemas.microsoft.com/office/drawing/2014/main" val="3421638145"/>
                  </a:ext>
                </a:extLst>
              </a:tr>
              <a:tr h="506136">
                <a:tc>
                  <a:txBody>
                    <a:bodyPr/>
                    <a:lstStyle/>
                    <a:p>
                      <a:pPr algn="l" fontAlgn="b"/>
                      <a:r>
                        <a:rPr lang="en-CA" sz="1800" u="none" strike="noStrike">
                          <a:effectLst/>
                        </a:rPr>
                        <a:t>VWO</a:t>
                      </a:r>
                      <a:endParaRPr lang="en-CA" sz="18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CA" sz="1800" u="none" strike="noStrike" dirty="0">
                          <a:effectLst/>
                        </a:rPr>
                        <a:t>Vanguard FTSE Emerging Markets ETF</a:t>
                      </a:r>
                      <a:endParaRPr lang="en-CA"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CA" sz="1800" u="none" strike="noStrike">
                          <a:effectLst/>
                        </a:rPr>
                        <a:t>Equity</a:t>
                      </a:r>
                      <a:endParaRPr lang="en-CA" sz="18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CA" sz="1800" u="none" strike="noStrike" dirty="0">
                          <a:effectLst/>
                        </a:rPr>
                        <a:t>0.10%</a:t>
                      </a:r>
                      <a:endParaRPr lang="en-CA" sz="18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836679234"/>
                  </a:ext>
                </a:extLst>
              </a:tr>
            </a:tbl>
          </a:graphicData>
        </a:graphic>
      </p:graphicFrame>
      <p:sp>
        <p:nvSpPr>
          <p:cNvPr id="7" name="TextBox 6">
            <a:extLst>
              <a:ext uri="{FF2B5EF4-FFF2-40B4-BE49-F238E27FC236}">
                <a16:creationId xmlns:a16="http://schemas.microsoft.com/office/drawing/2014/main" id="{92A9F509-64C2-4415-92BA-52874BC5B24A}"/>
              </a:ext>
            </a:extLst>
          </p:cNvPr>
          <p:cNvSpPr txBox="1"/>
          <p:nvPr/>
        </p:nvSpPr>
        <p:spPr>
          <a:xfrm>
            <a:off x="1862182" y="5837648"/>
            <a:ext cx="2998257" cy="646331"/>
          </a:xfrm>
          <a:prstGeom prst="rect">
            <a:avLst/>
          </a:prstGeom>
          <a:noFill/>
        </p:spPr>
        <p:txBody>
          <a:bodyPr wrap="none" rtlCol="0">
            <a:spAutoFit/>
          </a:bodyPr>
          <a:lstStyle/>
          <a:p>
            <a:r>
              <a:rPr lang="en-US" dirty="0"/>
              <a:t>Source: </a:t>
            </a:r>
            <a:r>
              <a:rPr lang="en-US" dirty="0">
                <a:hlinkClick r:id="rId6"/>
              </a:rPr>
              <a:t>https://www.etf.com/</a:t>
            </a:r>
            <a:endParaRPr lang="en-US" dirty="0"/>
          </a:p>
          <a:p>
            <a:endParaRPr lang="en-US" dirty="0"/>
          </a:p>
        </p:txBody>
      </p:sp>
      <p:sp>
        <p:nvSpPr>
          <p:cNvPr id="8" name="Footer Placeholder 7">
            <a:extLst>
              <a:ext uri="{FF2B5EF4-FFF2-40B4-BE49-F238E27FC236}">
                <a16:creationId xmlns:a16="http://schemas.microsoft.com/office/drawing/2014/main" id="{4E9AEDBB-3572-4565-A7DF-0930C79E59C6}"/>
              </a:ext>
            </a:extLst>
          </p:cNvPr>
          <p:cNvSpPr>
            <a:spLocks noGrp="1"/>
          </p:cNvSpPr>
          <p:nvPr>
            <p:ph type="ftr" sz="quarter" idx="11"/>
          </p:nvPr>
        </p:nvSpPr>
        <p:spPr/>
        <p:txBody>
          <a:bodyPr/>
          <a:lstStyle/>
          <a:p>
            <a:r>
              <a:rPr lang="en-US"/>
              <a:t>Gabriel Canuto</a:t>
            </a:r>
          </a:p>
        </p:txBody>
      </p:sp>
      <p:pic>
        <p:nvPicPr>
          <p:cNvPr id="5" name="Audio 4">
            <a:hlinkClick r:id="" action="ppaction://media"/>
            <a:extLst>
              <a:ext uri="{FF2B5EF4-FFF2-40B4-BE49-F238E27FC236}">
                <a16:creationId xmlns:a16="http://schemas.microsoft.com/office/drawing/2014/main" id="{D434482E-BB53-4229-9C0F-587F40545FD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250263342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4148">
        <p159:morph option="byObject"/>
      </p:transition>
    </mc:Choice>
    <mc:Fallback>
      <p:transition spd="slow" advTm="2414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down)">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down)">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5"/>
                </p:tgtEl>
              </p:cMediaNode>
            </p:audio>
          </p:childTnLst>
        </p:cTn>
      </p:par>
    </p:tnLst>
    <p:bldLst>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D951A-A0D8-4FA7-962E-3AFFBAF2A3A0}"/>
              </a:ext>
            </a:extLst>
          </p:cNvPr>
          <p:cNvSpPr>
            <a:spLocks noGrp="1"/>
          </p:cNvSpPr>
          <p:nvPr>
            <p:ph type="title"/>
          </p:nvPr>
        </p:nvSpPr>
        <p:spPr/>
        <p:txBody>
          <a:bodyPr/>
          <a:lstStyle/>
          <a:p>
            <a:r>
              <a:rPr lang="pt-BR" dirty="0"/>
              <a:t>Portfolio </a:t>
            </a:r>
            <a:r>
              <a:rPr lang="pt-BR" dirty="0" err="1"/>
              <a:t>Example</a:t>
            </a:r>
            <a:endParaRPr lang="en-CA" dirty="0"/>
          </a:p>
        </p:txBody>
      </p:sp>
      <p:sp>
        <p:nvSpPr>
          <p:cNvPr id="3" name="Content Placeholder 2">
            <a:extLst>
              <a:ext uri="{FF2B5EF4-FFF2-40B4-BE49-F238E27FC236}">
                <a16:creationId xmlns:a16="http://schemas.microsoft.com/office/drawing/2014/main" id="{37DCB33F-0CBE-4E94-903C-A11788FB99D6}"/>
              </a:ext>
            </a:extLst>
          </p:cNvPr>
          <p:cNvSpPr>
            <a:spLocks noGrp="1"/>
          </p:cNvSpPr>
          <p:nvPr>
            <p:ph idx="1"/>
          </p:nvPr>
        </p:nvSpPr>
        <p:spPr/>
        <p:txBody>
          <a:bodyPr/>
          <a:lstStyle/>
          <a:p>
            <a:r>
              <a:rPr lang="en-CA" dirty="0"/>
              <a:t>This was a portfolio that I simulated in order to give an example.</a:t>
            </a:r>
          </a:p>
          <a:p>
            <a:endParaRPr lang="en-CA" dirty="0"/>
          </a:p>
        </p:txBody>
      </p:sp>
      <p:graphicFrame>
        <p:nvGraphicFramePr>
          <p:cNvPr id="4" name="Table 3">
            <a:extLst>
              <a:ext uri="{FF2B5EF4-FFF2-40B4-BE49-F238E27FC236}">
                <a16:creationId xmlns:a16="http://schemas.microsoft.com/office/drawing/2014/main" id="{F23B5CA5-4B9C-438D-8BE8-1B9F0C0FB234}"/>
              </a:ext>
            </a:extLst>
          </p:cNvPr>
          <p:cNvGraphicFramePr>
            <a:graphicFrameLocks noGrp="1"/>
          </p:cNvGraphicFramePr>
          <p:nvPr>
            <p:extLst>
              <p:ext uri="{D42A27DB-BD31-4B8C-83A1-F6EECF244321}">
                <p14:modId xmlns:p14="http://schemas.microsoft.com/office/powerpoint/2010/main" val="268268566"/>
              </p:ext>
            </p:extLst>
          </p:nvPr>
        </p:nvGraphicFramePr>
        <p:xfrm>
          <a:off x="1227182" y="2760370"/>
          <a:ext cx="4548778" cy="1946859"/>
        </p:xfrm>
        <a:graphic>
          <a:graphicData uri="http://schemas.openxmlformats.org/drawingml/2006/table">
            <a:tbl>
              <a:tblPr>
                <a:tableStyleId>{5C22544A-7EE6-4342-B048-85BDC9FD1C3A}</a:tableStyleId>
              </a:tblPr>
              <a:tblGrid>
                <a:gridCol w="602851">
                  <a:extLst>
                    <a:ext uri="{9D8B030D-6E8A-4147-A177-3AD203B41FA5}">
                      <a16:colId xmlns:a16="http://schemas.microsoft.com/office/drawing/2014/main" val="2743074111"/>
                    </a:ext>
                  </a:extLst>
                </a:gridCol>
                <a:gridCol w="2703691">
                  <a:extLst>
                    <a:ext uri="{9D8B030D-6E8A-4147-A177-3AD203B41FA5}">
                      <a16:colId xmlns:a16="http://schemas.microsoft.com/office/drawing/2014/main" val="2608219713"/>
                    </a:ext>
                  </a:extLst>
                </a:gridCol>
                <a:gridCol w="1242236">
                  <a:extLst>
                    <a:ext uri="{9D8B030D-6E8A-4147-A177-3AD203B41FA5}">
                      <a16:colId xmlns:a16="http://schemas.microsoft.com/office/drawing/2014/main" val="1836114351"/>
                    </a:ext>
                  </a:extLst>
                </a:gridCol>
              </a:tblGrid>
              <a:tr h="554338">
                <a:tc>
                  <a:txBody>
                    <a:bodyPr/>
                    <a:lstStyle/>
                    <a:p>
                      <a:pPr algn="l" fontAlgn="b"/>
                      <a:r>
                        <a:rPr lang="en-CA" sz="1800" b="1" u="none" strike="noStrike" dirty="0">
                          <a:effectLst/>
                        </a:rPr>
                        <a:t>Ticker</a:t>
                      </a:r>
                      <a:endParaRPr lang="en-CA" sz="1800" b="1"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CA" sz="1800" b="1" u="none" strike="noStrike" dirty="0">
                          <a:effectLst/>
                        </a:rPr>
                        <a:t>Segment</a:t>
                      </a:r>
                      <a:endParaRPr lang="en-CA" sz="1800" b="1"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CA" sz="1800" b="1" u="none" strike="noStrike" dirty="0">
                          <a:effectLst/>
                        </a:rPr>
                        <a:t>Weight</a:t>
                      </a:r>
                      <a:endParaRPr lang="en-CA" sz="18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922652896"/>
                  </a:ext>
                </a:extLst>
              </a:tr>
              <a:tr h="281899">
                <a:tc>
                  <a:txBody>
                    <a:bodyPr/>
                    <a:lstStyle/>
                    <a:p>
                      <a:pPr algn="l" fontAlgn="b"/>
                      <a:r>
                        <a:rPr lang="en-CA" sz="1800" u="none" strike="noStrike">
                          <a:effectLst/>
                        </a:rPr>
                        <a:t>IVV</a:t>
                      </a:r>
                      <a:endParaRPr lang="en-CA" sz="18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CA" sz="1800" u="none" strike="noStrike">
                          <a:effectLst/>
                        </a:rPr>
                        <a:t>U.S. Stocks</a:t>
                      </a:r>
                      <a:endParaRPr lang="en-CA" sz="18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CA" sz="1800" u="none" strike="noStrike">
                          <a:effectLst/>
                        </a:rPr>
                        <a:t>50%</a:t>
                      </a:r>
                      <a:endParaRPr lang="en-CA" sz="18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326853471"/>
                  </a:ext>
                </a:extLst>
              </a:tr>
              <a:tr h="554338">
                <a:tc>
                  <a:txBody>
                    <a:bodyPr/>
                    <a:lstStyle/>
                    <a:p>
                      <a:pPr algn="l" fontAlgn="b"/>
                      <a:r>
                        <a:rPr lang="en-CA" sz="1800" u="none" strike="noStrike">
                          <a:effectLst/>
                        </a:rPr>
                        <a:t>AGG</a:t>
                      </a:r>
                      <a:endParaRPr lang="en-CA" sz="18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CA" sz="1800" u="none" strike="noStrike" dirty="0">
                          <a:effectLst/>
                        </a:rPr>
                        <a:t>Fixed Income</a:t>
                      </a:r>
                      <a:endParaRPr lang="en-CA"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CA" sz="1800" u="none" strike="noStrike">
                          <a:effectLst/>
                        </a:rPr>
                        <a:t>30%</a:t>
                      </a:r>
                      <a:endParaRPr lang="en-CA" sz="18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441553631"/>
                  </a:ext>
                </a:extLst>
              </a:tr>
              <a:tr h="554338">
                <a:tc>
                  <a:txBody>
                    <a:bodyPr/>
                    <a:lstStyle/>
                    <a:p>
                      <a:pPr algn="l" fontAlgn="b"/>
                      <a:r>
                        <a:rPr lang="en-CA" sz="1800" u="none" strike="noStrike">
                          <a:effectLst/>
                        </a:rPr>
                        <a:t>TIP</a:t>
                      </a:r>
                      <a:endParaRPr lang="en-CA" sz="18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CA" sz="1800" u="none" strike="noStrike">
                          <a:effectLst/>
                        </a:rPr>
                        <a:t>Short Term Treasuries</a:t>
                      </a:r>
                      <a:endParaRPr lang="en-CA" sz="18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CA" sz="1800" u="none" strike="noStrike" dirty="0">
                          <a:effectLst/>
                        </a:rPr>
                        <a:t>20%</a:t>
                      </a:r>
                      <a:endParaRPr lang="en-CA" sz="18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222356987"/>
                  </a:ext>
                </a:extLst>
              </a:tr>
            </a:tbl>
          </a:graphicData>
        </a:graphic>
      </p:graphicFrame>
      <p:pic>
        <p:nvPicPr>
          <p:cNvPr id="6" name="Picture 5" descr="Chart&#10;&#10;Description automatically generated">
            <a:extLst>
              <a:ext uri="{FF2B5EF4-FFF2-40B4-BE49-F238E27FC236}">
                <a16:creationId xmlns:a16="http://schemas.microsoft.com/office/drawing/2014/main" id="{D5366B31-8205-4FBA-BC35-454A9309F61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05861" y="1920468"/>
            <a:ext cx="5922938" cy="3948626"/>
          </a:xfrm>
          <a:prstGeom prst="rect">
            <a:avLst/>
          </a:prstGeom>
        </p:spPr>
      </p:pic>
      <p:sp>
        <p:nvSpPr>
          <p:cNvPr id="7" name="TextBox 6">
            <a:extLst>
              <a:ext uri="{FF2B5EF4-FFF2-40B4-BE49-F238E27FC236}">
                <a16:creationId xmlns:a16="http://schemas.microsoft.com/office/drawing/2014/main" id="{86D3595C-73E7-46D7-9FB3-4F37984B0463}"/>
              </a:ext>
            </a:extLst>
          </p:cNvPr>
          <p:cNvSpPr txBox="1"/>
          <p:nvPr/>
        </p:nvSpPr>
        <p:spPr>
          <a:xfrm>
            <a:off x="6736080" y="5545928"/>
            <a:ext cx="3289170" cy="646331"/>
          </a:xfrm>
          <a:prstGeom prst="rect">
            <a:avLst/>
          </a:prstGeom>
          <a:noFill/>
        </p:spPr>
        <p:txBody>
          <a:bodyPr wrap="none" rtlCol="0">
            <a:spAutoFit/>
          </a:bodyPr>
          <a:lstStyle/>
          <a:p>
            <a:r>
              <a:rPr lang="en-US" dirty="0"/>
              <a:t>Source: Yahoo Finance</a:t>
            </a:r>
          </a:p>
          <a:p>
            <a:r>
              <a:rPr lang="en-US" dirty="0"/>
              <a:t>The plot was made by the author</a:t>
            </a:r>
          </a:p>
        </p:txBody>
      </p:sp>
      <p:sp>
        <p:nvSpPr>
          <p:cNvPr id="8" name="Footer Placeholder 7">
            <a:extLst>
              <a:ext uri="{FF2B5EF4-FFF2-40B4-BE49-F238E27FC236}">
                <a16:creationId xmlns:a16="http://schemas.microsoft.com/office/drawing/2014/main" id="{F623A005-887F-4CE7-8109-BF44DF6D5BC9}"/>
              </a:ext>
            </a:extLst>
          </p:cNvPr>
          <p:cNvSpPr>
            <a:spLocks noGrp="1"/>
          </p:cNvSpPr>
          <p:nvPr>
            <p:ph type="ftr" sz="quarter" idx="11"/>
          </p:nvPr>
        </p:nvSpPr>
        <p:spPr/>
        <p:txBody>
          <a:bodyPr/>
          <a:lstStyle/>
          <a:p>
            <a:r>
              <a:rPr lang="en-US"/>
              <a:t>Gabriel Canuto</a:t>
            </a:r>
          </a:p>
        </p:txBody>
      </p:sp>
      <p:pic>
        <p:nvPicPr>
          <p:cNvPr id="10" name="Audio 9">
            <a:hlinkClick r:id="" action="ppaction://media"/>
            <a:extLst>
              <a:ext uri="{FF2B5EF4-FFF2-40B4-BE49-F238E27FC236}">
                <a16:creationId xmlns:a16="http://schemas.microsoft.com/office/drawing/2014/main" id="{E775285A-2AA2-4B4E-8A92-B748D716AE4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31779736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31847">
        <p159:morph option="byObject"/>
      </p:transition>
    </mc:Choice>
    <mc:Fallback>
      <p:transition spd="slow" advTm="3184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down)">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randombar(horizontal)">
                                      <p:cBhvr>
                                        <p:cTn id="2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10"/>
                </p:tgtEl>
              </p:cMediaNode>
            </p:audio>
          </p:childTnLst>
        </p:cTn>
      </p:par>
    </p:tnLst>
    <p:bldLst>
      <p:bldP spid="7"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2|1.8|10.4"/>
</p:tagLst>
</file>

<file path=ppt/tags/tag10.xml><?xml version="1.0" encoding="utf-8"?>
<p:tagLst xmlns:a="http://schemas.openxmlformats.org/drawingml/2006/main" xmlns:r="http://schemas.openxmlformats.org/officeDocument/2006/relationships" xmlns:p="http://schemas.openxmlformats.org/presentationml/2006/main">
  <p:tag name="TIMING" val="|0.9|1.2|5.1|6.2|5.2|10.4"/>
</p:tagLst>
</file>

<file path=ppt/tags/tag11.xml><?xml version="1.0" encoding="utf-8"?>
<p:tagLst xmlns:a="http://schemas.openxmlformats.org/drawingml/2006/main" xmlns:r="http://schemas.openxmlformats.org/officeDocument/2006/relationships" xmlns:p="http://schemas.openxmlformats.org/presentationml/2006/main">
  <p:tag name="TIMING" val="|0.4|2.8|1.3|0.4|1.3|0.5"/>
</p:tagLst>
</file>

<file path=ppt/tags/tag12.xml><?xml version="1.0" encoding="utf-8"?>
<p:tagLst xmlns:a="http://schemas.openxmlformats.org/drawingml/2006/main" xmlns:r="http://schemas.openxmlformats.org/officeDocument/2006/relationships" xmlns:p="http://schemas.openxmlformats.org/presentationml/2006/main">
  <p:tag name="TIMING" val="|0.5|0.5|0.4|0.4|0.4"/>
</p:tagLst>
</file>

<file path=ppt/tags/tag13.xml><?xml version="1.0" encoding="utf-8"?>
<p:tagLst xmlns:a="http://schemas.openxmlformats.org/drawingml/2006/main" xmlns:r="http://schemas.openxmlformats.org/officeDocument/2006/relationships" xmlns:p="http://schemas.openxmlformats.org/presentationml/2006/main">
  <p:tag name="TIMING" val="|0.6|0.6|0.6"/>
</p:tagLst>
</file>

<file path=ppt/tags/tag2.xml><?xml version="1.0" encoding="utf-8"?>
<p:tagLst xmlns:a="http://schemas.openxmlformats.org/drawingml/2006/main" xmlns:r="http://schemas.openxmlformats.org/officeDocument/2006/relationships" xmlns:p="http://schemas.openxmlformats.org/presentationml/2006/main">
  <p:tag name="TIMING" val="|0|1.9|5.2|10.6|12.8|17.5"/>
</p:tagLst>
</file>

<file path=ppt/tags/tag3.xml><?xml version="1.0" encoding="utf-8"?>
<p:tagLst xmlns:a="http://schemas.openxmlformats.org/drawingml/2006/main" xmlns:r="http://schemas.openxmlformats.org/officeDocument/2006/relationships" xmlns:p="http://schemas.openxmlformats.org/presentationml/2006/main">
  <p:tag name="TIMING" val="|0.5|1|1.1|4.2|1.5"/>
</p:tagLst>
</file>

<file path=ppt/tags/tag4.xml><?xml version="1.0" encoding="utf-8"?>
<p:tagLst xmlns:a="http://schemas.openxmlformats.org/drawingml/2006/main" xmlns:r="http://schemas.openxmlformats.org/officeDocument/2006/relationships" xmlns:p="http://schemas.openxmlformats.org/presentationml/2006/main">
  <p:tag name="TIMING" val="|0.7|0.6|12.8"/>
</p:tagLst>
</file>

<file path=ppt/tags/tag5.xml><?xml version="1.0" encoding="utf-8"?>
<p:tagLst xmlns:a="http://schemas.openxmlformats.org/drawingml/2006/main" xmlns:r="http://schemas.openxmlformats.org/officeDocument/2006/relationships" xmlns:p="http://schemas.openxmlformats.org/presentationml/2006/main">
  <p:tag name="TIMING" val="|0.5|1.6|4.2"/>
</p:tagLst>
</file>

<file path=ppt/tags/tag6.xml><?xml version="1.0" encoding="utf-8"?>
<p:tagLst xmlns:a="http://schemas.openxmlformats.org/drawingml/2006/main" xmlns:r="http://schemas.openxmlformats.org/officeDocument/2006/relationships" xmlns:p="http://schemas.openxmlformats.org/presentationml/2006/main">
  <p:tag name="TIMING" val="|0.5|0.8|0.9|1.4"/>
</p:tagLst>
</file>

<file path=ppt/tags/tag7.xml><?xml version="1.0" encoding="utf-8"?>
<p:tagLst xmlns:a="http://schemas.openxmlformats.org/drawingml/2006/main" xmlns:r="http://schemas.openxmlformats.org/officeDocument/2006/relationships" xmlns:p="http://schemas.openxmlformats.org/presentationml/2006/main">
  <p:tag name="TIMING" val="|0.7|1.1"/>
</p:tagLst>
</file>

<file path=ppt/tags/tag8.xml><?xml version="1.0" encoding="utf-8"?>
<p:tagLst xmlns:a="http://schemas.openxmlformats.org/drawingml/2006/main" xmlns:r="http://schemas.openxmlformats.org/officeDocument/2006/relationships" xmlns:p="http://schemas.openxmlformats.org/presentationml/2006/main">
  <p:tag name="TIMING" val="|0.4|2.3|11.8|1|2.8"/>
</p:tagLst>
</file>

<file path=ppt/tags/tag9.xml><?xml version="1.0" encoding="utf-8"?>
<p:tagLst xmlns:a="http://schemas.openxmlformats.org/drawingml/2006/main" xmlns:r="http://schemas.openxmlformats.org/officeDocument/2006/relationships" xmlns:p="http://schemas.openxmlformats.org/presentationml/2006/main">
  <p:tag name="TIMING" val="|0.7|0.7|1.7|1.8|0.6"/>
</p:tagLst>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459</TotalTime>
  <Words>1377</Words>
  <Application>Microsoft Office PowerPoint</Application>
  <PresentationFormat>Widescreen</PresentationFormat>
  <Paragraphs>185</Paragraphs>
  <Slides>13</Slides>
  <Notes>13</Notes>
  <HiddenSlides>0</HiddenSlides>
  <MMClips>13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Retrospect</vt:lpstr>
      <vt:lpstr>PASSIVE INVESTING:</vt:lpstr>
      <vt:lpstr>Introduction </vt:lpstr>
      <vt:lpstr>Main topics about Returns</vt:lpstr>
      <vt:lpstr>Active Investing</vt:lpstr>
      <vt:lpstr>Why investing passively</vt:lpstr>
      <vt:lpstr>The new trend of Passive investing</vt:lpstr>
      <vt:lpstr>How to invest passively</vt:lpstr>
      <vt:lpstr>ETFs </vt:lpstr>
      <vt:lpstr>Portfolio Example</vt:lpstr>
      <vt:lpstr>Conclusion</vt:lpstr>
      <vt:lpstr>Bibliography</vt:lpstr>
      <vt:lpstr>Bibliography</vt:lpstr>
      <vt:lpstr>Appendix</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PASSIVE INVESTING:</dc:title>
  <dc:creator>Gabriel Mastrangelo</dc:creator>
  <cp:lastModifiedBy>Gabriel Mastrangelo</cp:lastModifiedBy>
  <cp:revision>4</cp:revision>
  <dcterms:created xsi:type="dcterms:W3CDTF">2021-11-27T00:49:05Z</dcterms:created>
  <dcterms:modified xsi:type="dcterms:W3CDTF">2021-11-28T22:40:53Z</dcterms:modified>
</cp:coreProperties>
</file>

<file path=docProps/thumbnail.jpeg>
</file>